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مراجعة: الجملة الاسمية تبدأ باسم، وتتكون من مبتدأ وخبر. اسألي الطالبات عن أمثلة من بيئتهن.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شدّدي على أن الخبر هو الذي يكتمل به المعنى؛ لو حذفناه لصارت الجملة ناقصة.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اعرضي الأنواع الثلاثة سريعًا ثم انتقلي للتفصيل، واطلبي من الطالبات تخمين النوع من الأمثلة.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المفرد هنا لا يعني واحدًا، بل معناه ليس جملة ولا شبه جملة.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أمثلة إضافية: البحرُ هادئٌ، الورودُ متفتحةٌ، الطالبتان مجتهدتان.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أكّدي على الرابط (ضمير يعود على المبتدأ)، فهو مفتاح فهم الخبر الجملة.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وضّحي أن شبه الجملة متعلق بمحذوف تقديره كائن أو مستقر.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اطلبي من الطالبات تصنيف أمثلة جديدة شفهيًا باستخدام الجدول.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طبّقي الخطوات على جملة من الدرس السابق أمام الطالبات.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ناقشي الخطأ الأول تحديدًا؛ فهو الأكثر شيوعًا: الخلط بين نوع الجملة ونوع الخبر.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أجوبة تدريب ١: ١) جملة فعلية ٢) شبه جملة ٣) مفرد ٤) جملة اسمية.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اطلبي من الطالبات إعراب جملة مشابهة في الدفتر ثم قارني.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خلاصة: ثلاثة أنواع، ولكل نوع مفتاح تمييز. راجعي الأجوبة مع الطالبات.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280160" y="3840480"/>
            <a:ext cx="6035040" cy="4754880"/>
          </a:xfrm>
          <a:prstGeom prst="ellipse">
            <a:avLst/>
          </a:prstGeom>
          <a:solidFill>
            <a:srgbClr val="F7E4E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412480" y="-1645920"/>
            <a:ext cx="5303520" cy="4206240"/>
          </a:xfrm>
          <a:prstGeom prst="ellipse">
            <a:avLst/>
          </a:prstGeom>
          <a:solidFill>
            <a:srgbClr val="ECE5F7">
              <a:alpha val="6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7132320" y="4572000"/>
            <a:ext cx="4206240" cy="3291840"/>
          </a:xfrm>
          <a:prstGeom prst="ellipse">
            <a:avLst/>
          </a:prstGeom>
          <a:solidFill>
            <a:srgbClr val="E3F2EA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art_book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822960"/>
            <a:ext cx="5486400" cy="54864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492240" y="566928"/>
            <a:ext cx="3703320" cy="47548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2240" y="658368"/>
            <a:ext cx="37033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D97495"/>
                </a:solidFill>
                <a:latin typeface="Tahoma"/>
                <a:cs typeface="Tahoma"/>
              </a:rPr>
              <a:t>اللغة العربية  ·  الصف السادس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97880" y="1133856"/>
            <a:ext cx="585216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5800" b="1" i="0">
                <a:solidFill>
                  <a:srgbClr val="452B40"/>
                </a:solidFill>
                <a:latin typeface="Tahoma"/>
                <a:cs typeface="Tahoma"/>
              </a:rPr>
              <a:t>أنواع الخبر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844784" y="2249424"/>
            <a:ext cx="822960" cy="64008"/>
          </a:xfrm>
          <a:prstGeom prst="roundRect">
            <a:avLst>
              <a:gd name="adj" fmla="val 50000"/>
            </a:avLst>
          </a:prstGeom>
          <a:solidFill>
            <a:srgbClr val="D974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97880" y="2395728"/>
            <a:ext cx="5852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090" b="1" i="0">
                <a:solidFill>
                  <a:srgbClr val="B45374"/>
                </a:solidFill>
                <a:latin typeface="Tahoma"/>
                <a:cs typeface="Tahoma"/>
              </a:rPr>
              <a:t>خمسة أشكال  ·  بعلاماتٍ واضحة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97880" y="2926080"/>
            <a:ext cx="576072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sz="1739" b="0" i="0">
                <a:solidFill>
                  <a:srgbClr val="846779"/>
                </a:solidFill>
                <a:latin typeface="Tahoma"/>
                <a:cs typeface="Tahoma"/>
              </a:rPr>
              <a:t>المفرد، والجملة الاسمية، والجملة الفعلية،</a:t>
            </a:r>
          </a:p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sz="1739" b="0" i="0">
                <a:solidFill>
                  <a:srgbClr val="846779"/>
                </a:solidFill>
                <a:latin typeface="Tahoma"/>
                <a:cs typeface="Tahoma"/>
              </a:rPr>
              <a:t>والجار والمجرور، والظرف — بأمثلة وتدريبات.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97880" y="3950208"/>
            <a:ext cx="512064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26480" y="4069080"/>
            <a:ext cx="46634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452B40"/>
                </a:solidFill>
                <a:latin typeface="Tahoma"/>
                <a:cs typeface="Tahoma"/>
              </a:rPr>
              <a:t>الفصل الدراسي الأول  —  المنهاج العماني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97880" y="5806440"/>
            <a:ext cx="5669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30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١٦ شريحة  ·  خرائط ذهنية  ·  تدريبات محلولة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0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0040" y="502920"/>
            <a:ext cx="384048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9000" b="1" i="0">
                <a:solidFill>
                  <a:srgbClr val="F8E1E9"/>
                </a:solidFill>
                <a:latin typeface="Tahoma"/>
                <a:cs typeface="Tahoma"/>
              </a:rPr>
              <a:t>١</a:t>
            </a:r>
          </a:p>
        </p:txBody>
      </p:sp>
      <p:pic>
        <p:nvPicPr>
          <p:cNvPr id="3" name="Picture 2" descr="art_pla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3794760"/>
            <a:ext cx="4206240" cy="29443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0" y="1783080"/>
            <a:ext cx="57607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D97495"/>
                </a:solidFill>
                <a:latin typeface="Tahoma"/>
                <a:cs typeface="Tahoma"/>
              </a:rPr>
              <a:t>المحطة الأولى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0" y="2148840"/>
            <a:ext cx="576072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5000"/>
              </a:lnSpc>
              <a:spcAft>
                <a:spcPts val="600"/>
              </a:spcAft>
            </a:pPr>
            <a:r>
              <a:rPr sz="4400" b="1" i="0">
                <a:solidFill>
                  <a:srgbClr val="452B40"/>
                </a:solidFill>
                <a:latin typeface="Tahoma"/>
                <a:cs typeface="Tahoma"/>
              </a:rPr>
              <a:t>نتذكّر معًا:</a:t>
            </a:r>
          </a:p>
          <a:p>
            <a:pPr algn="r" rtl="1">
              <a:lnSpc>
                <a:spcPct val="125000"/>
              </a:lnSpc>
              <a:spcAft>
                <a:spcPts val="600"/>
              </a:spcAft>
            </a:pPr>
            <a:r>
              <a:rPr sz="4400" b="1" i="0">
                <a:solidFill>
                  <a:srgbClr val="452B40"/>
                </a:solidFill>
                <a:latin typeface="Tahoma"/>
                <a:cs typeface="Tahoma"/>
              </a:rPr>
              <a:t>ما الجملة الاسمية؟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844784" y="3675887"/>
            <a:ext cx="822960" cy="64008"/>
          </a:xfrm>
          <a:prstGeom prst="roundRect">
            <a:avLst>
              <a:gd name="adj" fmla="val 50000"/>
            </a:avLst>
          </a:prstGeom>
          <a:solidFill>
            <a:srgbClr val="D974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0" y="3886200"/>
            <a:ext cx="53949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sz="1739" b="0" i="0">
                <a:solidFill>
                  <a:srgbClr val="846779"/>
                </a:solidFill>
                <a:latin typeface="Tahoma"/>
                <a:cs typeface="Tahoma"/>
              </a:rPr>
              <a:t>قبل أن نتعلّم أنواع الخبر، نُعيد ترتيب</a:t>
            </a:r>
          </a:p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sz="1739" b="0" i="0">
                <a:solidFill>
                  <a:srgbClr val="846779"/>
                </a:solidFill>
                <a:latin typeface="Tahoma"/>
                <a:cs typeface="Tahoma"/>
              </a:rPr>
              <a:t>ما نعرفه عن الجملة الاسمية.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651760" y="420624"/>
            <a:ext cx="88696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D97495"/>
                </a:solidFill>
                <a:latin typeface="Tahoma"/>
                <a:cs typeface="Tahoma"/>
              </a:rPr>
              <a:t>تذكير سريع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51760" y="768096"/>
            <a:ext cx="88696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3000" b="1" i="0">
                <a:solidFill>
                  <a:srgbClr val="452B40"/>
                </a:solidFill>
                <a:latin typeface="Tahoma"/>
                <a:cs typeface="Tahoma"/>
              </a:rPr>
              <a:t>الجملة الاسمية = مبتدأ + خبر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27080" y="1481328"/>
            <a:ext cx="603504" cy="54864"/>
          </a:xfrm>
          <a:prstGeom prst="roundRect">
            <a:avLst>
              <a:gd name="adj" fmla="val 50000"/>
            </a:avLst>
          </a:prstGeom>
          <a:solidFill>
            <a:srgbClr val="D974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457200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320" b="1" i="0">
                <a:solidFill>
                  <a:srgbClr val="E9D3DD"/>
                </a:solidFill>
                <a:latin typeface="Tahoma"/>
                <a:cs typeface="Tahoma"/>
              </a:rPr>
              <a:t>٢</a:t>
            </a:r>
          </a:p>
        </p:txBody>
      </p:sp>
      <p:sp>
        <p:nvSpPr>
          <p:cNvPr id="6" name="Oval 5"/>
          <p:cNvSpPr/>
          <p:nvPr/>
        </p:nvSpPr>
        <p:spPr>
          <a:xfrm>
            <a:off x="9966960" y="-1188720"/>
            <a:ext cx="3291840" cy="2743200"/>
          </a:xfrm>
          <a:prstGeom prst="ellipse">
            <a:avLst/>
          </a:prstGeom>
          <a:solidFill>
            <a:srgbClr val="ECE5F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12280" y="1965960"/>
            <a:ext cx="4343400" cy="2606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332720" y="1965960"/>
            <a:ext cx="822960" cy="118872"/>
          </a:xfrm>
          <a:prstGeom prst="roundRect">
            <a:avLst>
              <a:gd name="adj" fmla="val 50000"/>
            </a:avLst>
          </a:prstGeom>
          <a:solidFill>
            <a:srgbClr val="F7E4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0" y="2286000"/>
            <a:ext cx="37033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3020" b="1" i="0">
                <a:solidFill>
                  <a:srgbClr val="452B40"/>
                </a:solidFill>
                <a:latin typeface="Tahoma"/>
                <a:cs typeface="Tahoma"/>
              </a:rPr>
              <a:t>المبتدأ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0" y="2944368"/>
            <a:ext cx="37033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0000"/>
              </a:lnSpc>
              <a:spcAft>
                <a:spcPts val="600"/>
              </a:spcAft>
            </a:pPr>
            <a:r>
              <a:rPr sz="1620" b="0" i="0">
                <a:solidFill>
                  <a:srgbClr val="846779"/>
                </a:solidFill>
                <a:latin typeface="Tahoma"/>
                <a:cs typeface="Tahoma"/>
              </a:rPr>
              <a:t>المحكوم عليه، نبدأ به الكلام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0" y="3767328"/>
            <a:ext cx="37033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550" b="1" i="0">
                <a:solidFill>
                  <a:srgbClr val="B45374"/>
                </a:solidFill>
                <a:latin typeface="Tahoma"/>
                <a:cs typeface="Tahoma"/>
              </a:rPr>
              <a:t>الطالبُ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440" y="1965960"/>
            <a:ext cx="4343400" cy="2606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897880" y="1965960"/>
            <a:ext cx="822960" cy="118872"/>
          </a:xfrm>
          <a:prstGeom prst="roundRect">
            <a:avLst>
              <a:gd name="adj" fmla="val 50000"/>
            </a:avLst>
          </a:prstGeom>
          <a:solidFill>
            <a:srgbClr val="E3F2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697480" y="2286000"/>
            <a:ext cx="37033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3020" b="1" i="0">
                <a:solidFill>
                  <a:srgbClr val="452B40"/>
                </a:solidFill>
                <a:latin typeface="Tahoma"/>
                <a:cs typeface="Tahoma"/>
              </a:rPr>
              <a:t>الخبر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97480" y="2944368"/>
            <a:ext cx="37033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0000"/>
              </a:lnSpc>
              <a:spcAft>
                <a:spcPts val="600"/>
              </a:spcAft>
            </a:pPr>
            <a:r>
              <a:rPr sz="1620" b="0" i="0">
                <a:solidFill>
                  <a:srgbClr val="846779"/>
                </a:solidFill>
                <a:latin typeface="Tahoma"/>
                <a:cs typeface="Tahoma"/>
              </a:rPr>
              <a:t>المحكوم به، يُتمّم معنى المبتدأ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97480" y="3767328"/>
            <a:ext cx="37033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550" b="1" i="0">
                <a:solidFill>
                  <a:srgbClr val="5FA88B"/>
                </a:solidFill>
                <a:latin typeface="Tahoma"/>
                <a:cs typeface="Tahoma"/>
              </a:rPr>
              <a:t>مجتهدٌ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377440" y="4846320"/>
            <a:ext cx="8778240" cy="10515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06040" y="5029200"/>
            <a:ext cx="832104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35000"/>
              </a:lnSpc>
              <a:spcAft>
                <a:spcPts val="200"/>
              </a:spcAft>
            </a:pPr>
            <a:r>
              <a:rPr sz="2320" b="1">
                <a:solidFill>
                  <a:srgbClr val="B45374"/>
                </a:solidFill>
                <a:latin typeface="Tahoma"/>
                <a:cs typeface="Tahoma"/>
              </a:rPr>
              <a:t>الطالبُ </a:t>
            </a:r>
            <a:r>
              <a:rPr sz="2320" b="1">
                <a:solidFill>
                  <a:srgbClr val="5FA88B"/>
                </a:solidFill>
                <a:latin typeface="Tahoma"/>
                <a:cs typeface="Tahoma"/>
              </a:rPr>
              <a:t>مجتهدٌ</a:t>
            </a:r>
            <a:r>
              <a:rPr sz="2320" b="0">
                <a:solidFill>
                  <a:srgbClr val="452B40"/>
                </a:solidFill>
                <a:latin typeface="Tahoma"/>
                <a:cs typeface="Tahoma"/>
              </a:rPr>
              <a:t>  ←  جملة اسمية تامّة المعنى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77440" y="6035040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390" b="0" i="0">
                <a:solidFill>
                  <a:srgbClr val="846779"/>
                </a:solidFill>
                <a:latin typeface="Tahoma"/>
                <a:cs typeface="Tahoma"/>
              </a:rPr>
              <a:t>لو حذفنا الخبر لَبقي الكلام ناقصًا لا معنى له.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635508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أنواع الخبر  ·  الصف السادس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3 / 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651760" y="420624"/>
            <a:ext cx="88696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D97495"/>
                </a:solidFill>
                <a:latin typeface="Tahoma"/>
                <a:cs typeface="Tahoma"/>
              </a:rPr>
              <a:t>التعريف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51760" y="768096"/>
            <a:ext cx="88696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3000" b="1" i="0">
                <a:solidFill>
                  <a:srgbClr val="452B40"/>
                </a:solidFill>
                <a:latin typeface="Tahoma"/>
                <a:cs typeface="Tahoma"/>
              </a:rPr>
              <a:t>ما هو الخبر؟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27080" y="1481328"/>
            <a:ext cx="603504" cy="54864"/>
          </a:xfrm>
          <a:prstGeom prst="roundRect">
            <a:avLst>
              <a:gd name="adj" fmla="val 50000"/>
            </a:avLst>
          </a:prstGeom>
          <a:solidFill>
            <a:srgbClr val="D974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457200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320" b="1" i="0">
                <a:solidFill>
                  <a:srgbClr val="E9D3DD"/>
                </a:solidFill>
                <a:latin typeface="Tahoma"/>
                <a:cs typeface="Tahoma"/>
              </a:rPr>
              <a:t>٣</a:t>
            </a:r>
          </a:p>
        </p:txBody>
      </p:sp>
      <p:sp>
        <p:nvSpPr>
          <p:cNvPr id="6" name="Oval 5"/>
          <p:cNvSpPr/>
          <p:nvPr/>
        </p:nvSpPr>
        <p:spPr>
          <a:xfrm>
            <a:off x="-1463040" y="4206240"/>
            <a:ext cx="4023360" cy="3657600"/>
          </a:xfrm>
          <a:prstGeom prst="ellipse">
            <a:avLst/>
          </a:prstGeom>
          <a:solidFill>
            <a:srgbClr val="F7E4EB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103120" y="1755648"/>
            <a:ext cx="886968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716768" y="1755648"/>
            <a:ext cx="128016" cy="1371600"/>
          </a:xfrm>
          <a:prstGeom prst="roundRect">
            <a:avLst>
              <a:gd name="adj" fmla="val 50000"/>
            </a:avLst>
          </a:prstGeom>
          <a:solidFill>
            <a:srgbClr val="D974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423160" y="1956816"/>
            <a:ext cx="832104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  <a:spcAft>
                <a:spcPts val="600"/>
              </a:spcAft>
            </a:pPr>
            <a:r>
              <a:rPr sz="2440" b="1" i="0">
                <a:solidFill>
                  <a:srgbClr val="452B40"/>
                </a:solidFill>
                <a:latin typeface="Tahoma"/>
                <a:cs typeface="Tahoma"/>
              </a:rPr>
              <a:t>الخبر هو الجزء الذي يتمّ به معنى المبتدأ،</a:t>
            </a:r>
          </a:p>
          <a:p>
            <a:pPr algn="r" rtl="1">
              <a:lnSpc>
                <a:spcPct val="145000"/>
              </a:lnSpc>
              <a:spcAft>
                <a:spcPts val="600"/>
              </a:spcAft>
            </a:pPr>
            <a:r>
              <a:rPr sz="2440" b="1" i="0">
                <a:solidFill>
                  <a:srgbClr val="452B40"/>
                </a:solidFill>
                <a:latin typeface="Tahoma"/>
                <a:cs typeface="Tahoma"/>
              </a:rPr>
              <a:t>ونحكم به على المبتدأ.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20840" y="3310128"/>
            <a:ext cx="4251960" cy="24871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95160" y="3474720"/>
            <a:ext cx="3703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D97495"/>
                </a:solidFill>
                <a:latin typeface="Tahoma"/>
                <a:cs typeface="Tahoma"/>
              </a:rPr>
              <a:t>مثال محلَّل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95160" y="3794760"/>
            <a:ext cx="370332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3000" b="1" i="0">
                <a:solidFill>
                  <a:srgbClr val="452B40"/>
                </a:solidFill>
                <a:latin typeface="Tahoma"/>
                <a:cs typeface="Tahoma"/>
              </a:rPr>
              <a:t>العلمُ نورٌ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5160" y="4434840"/>
            <a:ext cx="370332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sz="1510" b="0" i="0">
                <a:solidFill>
                  <a:srgbClr val="846779"/>
                </a:solidFill>
                <a:latin typeface="Tahoma"/>
                <a:cs typeface="Tahoma"/>
              </a:rPr>
              <a:t>العلمُ: مبتدأ مرفوع بالضمة</a:t>
            </a:r>
          </a:p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sz="1510" b="0" i="0">
                <a:solidFill>
                  <a:srgbClr val="846779"/>
                </a:solidFill>
                <a:latin typeface="Tahoma"/>
                <a:cs typeface="Tahoma"/>
              </a:rPr>
              <a:t>نورٌ: خبر مرفوع بالضمة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103120" y="3310128"/>
            <a:ext cx="4251960" cy="2487168"/>
          </a:xfrm>
          <a:prstGeom prst="roundRect">
            <a:avLst>
              <a:gd name="adj" fmla="val 6000"/>
            </a:avLst>
          </a:prstGeom>
          <a:solidFill>
            <a:srgbClr val="E3F2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377440" y="3474720"/>
            <a:ext cx="3703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5FA88B"/>
                </a:solidFill>
                <a:latin typeface="Tahoma"/>
                <a:cs typeface="Tahoma"/>
              </a:rPr>
              <a:t>طريقة سريعة للبحث عنه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77440" y="3858768"/>
            <a:ext cx="370332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60000"/>
              </a:lnSpc>
              <a:spcAft>
                <a:spcPts val="600"/>
              </a:spcAft>
            </a:pPr>
            <a:r>
              <a:rPr sz="1860" b="1" i="0">
                <a:solidFill>
                  <a:srgbClr val="452B40"/>
                </a:solidFill>
                <a:latin typeface="Tahoma"/>
                <a:cs typeface="Tahoma"/>
              </a:rPr>
              <a:t>اسأل نفسك:</a:t>
            </a:r>
          </a:p>
          <a:p>
            <a:pPr algn="r" rtl="1">
              <a:lnSpc>
                <a:spcPct val="160000"/>
              </a:lnSpc>
              <a:spcAft>
                <a:spcPts val="600"/>
              </a:spcAft>
            </a:pPr>
            <a:r>
              <a:rPr sz="1860" b="1" i="0">
                <a:solidFill>
                  <a:srgbClr val="452B40"/>
                </a:solidFill>
                <a:latin typeface="Tahoma"/>
                <a:cs typeface="Tahoma"/>
              </a:rPr>
              <a:t>«ماذا قيل عن المبتدأ؟»</a:t>
            </a:r>
          </a:p>
          <a:p>
            <a:pPr algn="r" rtl="1">
              <a:lnSpc>
                <a:spcPct val="160000"/>
              </a:lnSpc>
              <a:spcAft>
                <a:spcPts val="600"/>
              </a:spcAft>
            </a:pPr>
            <a:r>
              <a:rPr sz="1860" b="1" i="0">
                <a:solidFill>
                  <a:srgbClr val="452B40"/>
                </a:solidFill>
                <a:latin typeface="Tahoma"/>
                <a:cs typeface="Tahoma"/>
              </a:rPr>
              <a:t>الجواب هو الخبر.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03120" y="5925312"/>
            <a:ext cx="88696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الخبر يكون مرفوعًا في الأصل، ويأتي مفردًا أو جملةً أو شبه جملة.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635508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أنواع الخبر  ·  الصف السادس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7040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4 / 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0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457200"/>
            <a:ext cx="4023360" cy="3108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0000" b="1" i="0">
                <a:solidFill>
                  <a:srgbClr val="F8E1E9"/>
                </a:solidFill>
                <a:latin typeface="Tahoma"/>
                <a:cs typeface="Tahoma"/>
              </a:rPr>
              <a:t>٢</a:t>
            </a:r>
          </a:p>
        </p:txBody>
      </p:sp>
      <p:pic>
        <p:nvPicPr>
          <p:cNvPr id="3" name="Picture 2" descr="art_openb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3703320"/>
            <a:ext cx="4389120" cy="34235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32120" y="1691640"/>
            <a:ext cx="58521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D97495"/>
                </a:solidFill>
                <a:latin typeface="Tahoma"/>
                <a:cs typeface="Tahoma"/>
              </a:rPr>
              <a:t>المحطة الثانية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32120" y="2057400"/>
            <a:ext cx="594360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  <a:spcAft>
                <a:spcPts val="600"/>
              </a:spcAft>
            </a:pPr>
            <a:r>
              <a:rPr sz="4600" b="1" i="0">
                <a:solidFill>
                  <a:srgbClr val="452B40"/>
                </a:solidFill>
                <a:latin typeface="Tahoma"/>
                <a:cs typeface="Tahoma"/>
              </a:rPr>
              <a:t>أنواع الخبر</a:t>
            </a:r>
          </a:p>
          <a:p>
            <a:pPr algn="r" rtl="1">
              <a:lnSpc>
                <a:spcPct val="120000"/>
              </a:lnSpc>
              <a:spcAft>
                <a:spcPts val="600"/>
              </a:spcAft>
            </a:pPr>
            <a:r>
              <a:rPr sz="4600" b="1" i="0">
                <a:solidFill>
                  <a:srgbClr val="452B40"/>
                </a:solidFill>
                <a:latin typeface="Tahoma"/>
                <a:cs typeface="Tahoma"/>
              </a:rPr>
              <a:t>الخمسة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844784" y="3611880"/>
            <a:ext cx="822960" cy="64008"/>
          </a:xfrm>
          <a:prstGeom prst="roundRect">
            <a:avLst>
              <a:gd name="adj" fmla="val 50000"/>
            </a:avLst>
          </a:prstGeom>
          <a:solidFill>
            <a:srgbClr val="D974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532120" y="3822191"/>
            <a:ext cx="566928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sz="1739" b="0" i="0">
                <a:solidFill>
                  <a:srgbClr val="846779"/>
                </a:solidFill>
                <a:latin typeface="Tahoma"/>
                <a:cs typeface="Tahoma"/>
              </a:rPr>
              <a:t>مفرد · جملة اسمية · جملة فعلية</a:t>
            </a:r>
          </a:p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sz="1739" b="0" i="0">
                <a:solidFill>
                  <a:srgbClr val="846779"/>
                </a:solidFill>
                <a:latin typeface="Tahoma"/>
                <a:cs typeface="Tahoma"/>
              </a:rPr>
              <a:t>جار ومجرور · ظرف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651760" y="420624"/>
            <a:ext cx="88696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D97495"/>
                </a:solidFill>
                <a:latin typeface="Tahoma"/>
                <a:cs typeface="Tahoma"/>
              </a:rPr>
              <a:t>نظرة شاملة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51760" y="768096"/>
            <a:ext cx="88696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3000" b="1" i="0">
                <a:solidFill>
                  <a:srgbClr val="452B40"/>
                </a:solidFill>
                <a:latin typeface="Tahoma"/>
                <a:cs typeface="Tahoma"/>
              </a:rPr>
              <a:t>خمسة أشكال للخبر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27080" y="1481328"/>
            <a:ext cx="603504" cy="54864"/>
          </a:xfrm>
          <a:prstGeom prst="roundRect">
            <a:avLst>
              <a:gd name="adj" fmla="val 50000"/>
            </a:avLst>
          </a:prstGeom>
          <a:solidFill>
            <a:srgbClr val="D974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457200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320" b="1" i="0">
                <a:solidFill>
                  <a:srgbClr val="E9D3DD"/>
                </a:solidFill>
                <a:latin typeface="Tahoma"/>
                <a:cs typeface="Tahoma"/>
              </a:rPr>
              <a:t>٤</a:t>
            </a:r>
          </a:p>
        </p:txBody>
      </p:sp>
      <p:sp>
        <p:nvSpPr>
          <p:cNvPr id="6" name="Oval 5"/>
          <p:cNvSpPr/>
          <p:nvPr/>
        </p:nvSpPr>
        <p:spPr>
          <a:xfrm>
            <a:off x="9509760" y="-1280160"/>
            <a:ext cx="3657600" cy="2926080"/>
          </a:xfrm>
          <a:prstGeom prst="ellipse">
            <a:avLst/>
          </a:prstGeom>
          <a:solidFill>
            <a:srgbClr val="ECE5F7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119872" y="1755648"/>
            <a:ext cx="3520440" cy="23957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119872" y="1755648"/>
            <a:ext cx="3520440" cy="137160"/>
          </a:xfrm>
          <a:prstGeom prst="roundRect">
            <a:avLst>
              <a:gd name="adj" fmla="val 50000"/>
            </a:avLst>
          </a:prstGeom>
          <a:solidFill>
            <a:srgbClr val="F7E4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394192" y="196596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550" b="1" i="0">
                <a:solidFill>
                  <a:srgbClr val="B45374"/>
                </a:solidFill>
                <a:latin typeface="Tahoma"/>
                <a:cs typeface="Tahoma"/>
              </a:rPr>
              <a:t>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97112" y="1993392"/>
            <a:ext cx="2468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550" b="1" i="0">
                <a:solidFill>
                  <a:srgbClr val="452B40"/>
                </a:solidFill>
                <a:latin typeface="Tahoma"/>
                <a:cs typeface="Tahoma"/>
              </a:rPr>
              <a:t>المفرد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94192" y="2542032"/>
            <a:ext cx="29718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  <a:spcAft>
                <a:spcPts val="600"/>
              </a:spcAft>
            </a:pPr>
            <a:r>
              <a:rPr sz="1510" b="0" i="0">
                <a:solidFill>
                  <a:srgbClr val="846779"/>
                </a:solidFill>
                <a:latin typeface="Tahoma"/>
                <a:cs typeface="Tahoma"/>
              </a:rPr>
              <a:t>كلمة واحدة ليست</a:t>
            </a:r>
          </a:p>
          <a:p>
            <a:pPr algn="r" rtl="1">
              <a:lnSpc>
                <a:spcPct val="145000"/>
              </a:lnSpc>
              <a:spcAft>
                <a:spcPts val="600"/>
              </a:spcAft>
            </a:pPr>
            <a:r>
              <a:rPr sz="1510" b="0" i="0">
                <a:solidFill>
                  <a:srgbClr val="846779"/>
                </a:solidFill>
                <a:latin typeface="Tahoma"/>
                <a:cs typeface="Tahoma"/>
              </a:rPr>
              <a:t>جملة ولا شبه جملة.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94192" y="3438144"/>
            <a:ext cx="2971800" cy="566928"/>
          </a:xfrm>
          <a:prstGeom prst="roundRect">
            <a:avLst>
              <a:gd name="adj" fmla="val 15000"/>
            </a:avLst>
          </a:prstGeom>
          <a:solidFill>
            <a:srgbClr val="F7E4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94192" y="3566160"/>
            <a:ext cx="297180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B45374"/>
                </a:solidFill>
                <a:latin typeface="Tahoma"/>
                <a:cs typeface="Tahoma"/>
              </a:rPr>
              <a:t>الجوُّ جميلٌ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34256" y="1755648"/>
            <a:ext cx="3520440" cy="23957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334256" y="1755648"/>
            <a:ext cx="3520440" cy="137160"/>
          </a:xfrm>
          <a:prstGeom prst="roundRect">
            <a:avLst>
              <a:gd name="adj" fmla="val 50000"/>
            </a:avLst>
          </a:prstGeom>
          <a:solidFill>
            <a:srgbClr val="EC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08576" y="196596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550" b="1" i="0">
                <a:solidFill>
                  <a:srgbClr val="9B82C9"/>
                </a:solidFill>
                <a:latin typeface="Tahoma"/>
                <a:cs typeface="Tahoma"/>
              </a:rPr>
              <a:t>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11496" y="1993392"/>
            <a:ext cx="2468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550" b="1" i="0">
                <a:solidFill>
                  <a:srgbClr val="452B40"/>
                </a:solidFill>
                <a:latin typeface="Tahoma"/>
                <a:cs typeface="Tahoma"/>
              </a:rPr>
              <a:t>الجملة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576" y="2542032"/>
            <a:ext cx="29718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  <a:spcAft>
                <a:spcPts val="600"/>
              </a:spcAft>
            </a:pPr>
            <a:r>
              <a:rPr sz="1510" b="0" i="0">
                <a:solidFill>
                  <a:srgbClr val="846779"/>
                </a:solidFill>
                <a:latin typeface="Tahoma"/>
                <a:cs typeface="Tahoma"/>
              </a:rPr>
              <a:t>اسمية أو فعلية،</a:t>
            </a:r>
          </a:p>
          <a:p>
            <a:pPr algn="r" rtl="1">
              <a:lnSpc>
                <a:spcPct val="145000"/>
              </a:lnSpc>
              <a:spcAft>
                <a:spcPts val="600"/>
              </a:spcAft>
            </a:pPr>
            <a:r>
              <a:rPr sz="1510" b="0" i="0">
                <a:solidFill>
                  <a:srgbClr val="846779"/>
                </a:solidFill>
                <a:latin typeface="Tahoma"/>
                <a:cs typeface="Tahoma"/>
              </a:rPr>
              <a:t>ولها رابط يعود على المبتدأ.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608576" y="3438144"/>
            <a:ext cx="2971800" cy="566928"/>
          </a:xfrm>
          <a:prstGeom prst="roundRect">
            <a:avLst>
              <a:gd name="adj" fmla="val 15000"/>
            </a:avLst>
          </a:prstGeom>
          <a:solidFill>
            <a:srgbClr val="EC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608576" y="3566160"/>
            <a:ext cx="297180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9B82C9"/>
                </a:solidFill>
                <a:latin typeface="Tahoma"/>
                <a:cs typeface="Tahoma"/>
              </a:rPr>
              <a:t>الطالبُ يقرأُ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1755648"/>
            <a:ext cx="3520440" cy="239572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48640" y="1755648"/>
            <a:ext cx="3520440" cy="137160"/>
          </a:xfrm>
          <a:prstGeom prst="roundRect">
            <a:avLst>
              <a:gd name="adj" fmla="val 50000"/>
            </a:avLst>
          </a:prstGeom>
          <a:solidFill>
            <a:srgbClr val="E3F2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196596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550" b="1" i="0">
                <a:solidFill>
                  <a:srgbClr val="5FA88B"/>
                </a:solidFill>
                <a:latin typeface="Tahoma"/>
                <a:cs typeface="Tahoma"/>
              </a:rPr>
              <a:t>٣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1993392"/>
            <a:ext cx="2468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550" b="1" i="0">
                <a:solidFill>
                  <a:srgbClr val="452B40"/>
                </a:solidFill>
                <a:latin typeface="Tahoma"/>
                <a:cs typeface="Tahoma"/>
              </a:rPr>
              <a:t>شبه الجملة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2542032"/>
            <a:ext cx="29718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  <a:spcAft>
                <a:spcPts val="600"/>
              </a:spcAft>
            </a:pPr>
            <a:r>
              <a:rPr sz="1510" b="0" i="0">
                <a:solidFill>
                  <a:srgbClr val="846779"/>
                </a:solidFill>
                <a:latin typeface="Tahoma"/>
                <a:cs typeface="Tahoma"/>
              </a:rPr>
              <a:t>جار ومجرور، أو ظرف</a:t>
            </a:r>
          </a:p>
          <a:p>
            <a:pPr algn="r" rtl="1">
              <a:lnSpc>
                <a:spcPct val="145000"/>
              </a:lnSpc>
              <a:spcAft>
                <a:spcPts val="600"/>
              </a:spcAft>
            </a:pPr>
            <a:r>
              <a:rPr sz="1510" b="0" i="0">
                <a:solidFill>
                  <a:srgbClr val="846779"/>
                </a:solidFill>
                <a:latin typeface="Tahoma"/>
                <a:cs typeface="Tahoma"/>
              </a:rPr>
              <a:t>مكان أو زمان.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2960" y="3438144"/>
            <a:ext cx="2971800" cy="566928"/>
          </a:xfrm>
          <a:prstGeom prst="roundRect">
            <a:avLst>
              <a:gd name="adj" fmla="val 15000"/>
            </a:avLst>
          </a:prstGeom>
          <a:solidFill>
            <a:srgbClr val="E3F2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" y="3566160"/>
            <a:ext cx="297180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5FA88B"/>
                </a:solidFill>
                <a:latin typeface="Tahoma"/>
                <a:cs typeface="Tahoma"/>
              </a:rPr>
              <a:t>الكتابُ في الحقيبةِ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119872" y="4315968"/>
            <a:ext cx="3520440" cy="475488"/>
          </a:xfrm>
          <a:prstGeom prst="roundRect">
            <a:avLst>
              <a:gd name="adj" fmla="val 40000"/>
            </a:avLst>
          </a:prstGeom>
          <a:solidFill>
            <a:srgbClr val="FBF6F8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119872" y="4389120"/>
            <a:ext cx="352044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B45374"/>
                </a:solidFill>
                <a:latin typeface="Tahoma"/>
                <a:cs typeface="Tahoma"/>
              </a:rPr>
              <a:t>مفرد · مثنى · جمع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334256" y="4315968"/>
            <a:ext cx="1677924" cy="475488"/>
          </a:xfrm>
          <a:prstGeom prst="roundRect">
            <a:avLst>
              <a:gd name="adj" fmla="val 40000"/>
            </a:avLst>
          </a:prstGeom>
          <a:solidFill>
            <a:srgbClr val="FBF6F8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334256" y="4389120"/>
            <a:ext cx="167792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9B82C9"/>
                </a:solidFill>
                <a:latin typeface="Tahoma"/>
                <a:cs typeface="Tahoma"/>
              </a:rPr>
              <a:t>اسمية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176772" y="4315968"/>
            <a:ext cx="1677924" cy="475488"/>
          </a:xfrm>
          <a:prstGeom prst="roundRect">
            <a:avLst>
              <a:gd name="adj" fmla="val 40000"/>
            </a:avLst>
          </a:prstGeom>
          <a:solidFill>
            <a:srgbClr val="FBF6F8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176772" y="4389120"/>
            <a:ext cx="167792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9B82C9"/>
                </a:solidFill>
                <a:latin typeface="Tahoma"/>
                <a:cs typeface="Tahoma"/>
              </a:rPr>
              <a:t>فعلية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48640" y="4315968"/>
            <a:ext cx="1677924" cy="475488"/>
          </a:xfrm>
          <a:prstGeom prst="roundRect">
            <a:avLst>
              <a:gd name="adj" fmla="val 40000"/>
            </a:avLst>
          </a:prstGeom>
          <a:solidFill>
            <a:srgbClr val="FBF6F8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48640" y="4389120"/>
            <a:ext cx="167792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5FA88B"/>
                </a:solidFill>
                <a:latin typeface="Tahoma"/>
                <a:cs typeface="Tahoma"/>
              </a:rPr>
              <a:t>جار ومجرور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2391156" y="4315968"/>
            <a:ext cx="1677924" cy="475488"/>
          </a:xfrm>
          <a:prstGeom prst="roundRect">
            <a:avLst>
              <a:gd name="adj" fmla="val 40000"/>
            </a:avLst>
          </a:prstGeom>
          <a:solidFill>
            <a:srgbClr val="FBF6F8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391156" y="4389120"/>
            <a:ext cx="167792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5FA88B"/>
                </a:solidFill>
                <a:latin typeface="Tahoma"/>
                <a:cs typeface="Tahoma"/>
              </a:rPr>
              <a:t>ظرف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48640" y="5029200"/>
            <a:ext cx="11091672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22960" y="5193792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452B40"/>
                </a:solidFill>
                <a:latin typeface="Tahoma"/>
                <a:cs typeface="Tahoma"/>
              </a:rPr>
              <a:t>الأنواع كلها في محل رفع خبر، والفرق بينها في شكل الكلمة التي تُخبر عن المبتدأ.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8368" y="635508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أنواع الخبر  ·  الصف السادس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607040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6 / 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651760" y="420624"/>
            <a:ext cx="88696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D97495"/>
                </a:solidFill>
                <a:latin typeface="Tahoma"/>
                <a:cs typeface="Tahoma"/>
              </a:rPr>
              <a:t>النوع الأول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51760" y="768096"/>
            <a:ext cx="88696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3000" b="1" i="0">
                <a:solidFill>
                  <a:srgbClr val="452B40"/>
                </a:solidFill>
                <a:latin typeface="Tahoma"/>
                <a:cs typeface="Tahoma"/>
              </a:rPr>
              <a:t>الخبر المفرد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27080" y="1481328"/>
            <a:ext cx="603504" cy="54864"/>
          </a:xfrm>
          <a:prstGeom prst="roundRect">
            <a:avLst>
              <a:gd name="adj" fmla="val 50000"/>
            </a:avLst>
          </a:prstGeom>
          <a:solidFill>
            <a:srgbClr val="D974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457200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320" b="1" i="0">
                <a:solidFill>
                  <a:srgbClr val="E9D3DD"/>
                </a:solidFill>
                <a:latin typeface="Tahoma"/>
                <a:cs typeface="Tahoma"/>
              </a:rPr>
              <a:t>٥</a:t>
            </a:r>
          </a:p>
        </p:txBody>
      </p:sp>
      <p:sp>
        <p:nvSpPr>
          <p:cNvPr id="6" name="Oval 5"/>
          <p:cNvSpPr/>
          <p:nvPr/>
        </p:nvSpPr>
        <p:spPr>
          <a:xfrm>
            <a:off x="9692640" y="4480560"/>
            <a:ext cx="3840480" cy="3108960"/>
          </a:xfrm>
          <a:prstGeom prst="ellipse">
            <a:avLst/>
          </a:prstGeom>
          <a:solidFill>
            <a:srgbClr val="F7E4EB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103120" y="1755648"/>
            <a:ext cx="886968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716768" y="1755648"/>
            <a:ext cx="128016" cy="1051560"/>
          </a:xfrm>
          <a:prstGeom prst="roundRect">
            <a:avLst>
              <a:gd name="adj" fmla="val 50000"/>
            </a:avLst>
          </a:prstGeom>
          <a:solidFill>
            <a:srgbClr val="B453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423160" y="1929384"/>
            <a:ext cx="832104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0000"/>
              </a:lnSpc>
              <a:spcAft>
                <a:spcPts val="600"/>
              </a:spcAft>
            </a:pPr>
            <a:r>
              <a:rPr sz="2320" b="1" i="0">
                <a:solidFill>
                  <a:srgbClr val="452B40"/>
                </a:solidFill>
                <a:latin typeface="Tahoma"/>
                <a:cs typeface="Tahoma"/>
              </a:rPr>
              <a:t>هو ما ليس جملةً ولا شبه جملة: كلمةٌ واحدة تُتمّم معنى المبتدأ.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69480" y="2999232"/>
            <a:ext cx="2606040" cy="15727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79" y="3218688"/>
            <a:ext cx="214884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65000"/>
              </a:lnSpc>
              <a:spcAft>
                <a:spcPts val="600"/>
              </a:spcAft>
            </a:pPr>
            <a:r>
              <a:rPr sz="2200" b="1" i="0">
                <a:solidFill>
                  <a:srgbClr val="452B40"/>
                </a:solidFill>
                <a:latin typeface="Tahoma"/>
                <a:cs typeface="Tahoma"/>
              </a:rPr>
              <a:t>الجوُّ</a:t>
            </a:r>
          </a:p>
          <a:p>
            <a:pPr algn="ctr" rtl="1">
              <a:lnSpc>
                <a:spcPct val="165000"/>
              </a:lnSpc>
              <a:spcAft>
                <a:spcPts val="600"/>
              </a:spcAft>
            </a:pPr>
            <a:r>
              <a:rPr sz="2200" b="1" i="0">
                <a:solidFill>
                  <a:srgbClr val="452B40"/>
                </a:solidFill>
                <a:latin typeface="Tahoma"/>
                <a:cs typeface="Tahoma"/>
              </a:rPr>
              <a:t>جميلٌ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60" y="2999232"/>
            <a:ext cx="2606040" cy="15727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09160" y="3218688"/>
            <a:ext cx="214884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65000"/>
              </a:lnSpc>
              <a:spcAft>
                <a:spcPts val="600"/>
              </a:spcAft>
            </a:pPr>
            <a:r>
              <a:rPr sz="2200" b="1" i="0">
                <a:solidFill>
                  <a:srgbClr val="452B40"/>
                </a:solidFill>
                <a:latin typeface="Tahoma"/>
                <a:cs typeface="Tahoma"/>
              </a:rPr>
              <a:t>الطالبُ</a:t>
            </a:r>
          </a:p>
          <a:p>
            <a:pPr algn="ctr" rtl="1">
              <a:lnSpc>
                <a:spcPct val="165000"/>
              </a:lnSpc>
              <a:spcAft>
                <a:spcPts val="600"/>
              </a:spcAft>
            </a:pPr>
            <a:r>
              <a:rPr sz="2200" b="1" i="0">
                <a:solidFill>
                  <a:srgbClr val="452B40"/>
                </a:solidFill>
                <a:latin typeface="Tahoma"/>
                <a:cs typeface="Tahoma"/>
              </a:rPr>
              <a:t>مجتهدٌ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691640" y="2999232"/>
            <a:ext cx="2606040" cy="15727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920240" y="3218688"/>
            <a:ext cx="214884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65000"/>
              </a:lnSpc>
              <a:spcAft>
                <a:spcPts val="600"/>
              </a:spcAft>
            </a:pPr>
            <a:r>
              <a:rPr sz="2200" b="1" i="0">
                <a:solidFill>
                  <a:srgbClr val="452B40"/>
                </a:solidFill>
                <a:latin typeface="Tahoma"/>
                <a:cs typeface="Tahoma"/>
              </a:rPr>
              <a:t>الحديقةُ</a:t>
            </a:r>
          </a:p>
          <a:p>
            <a:pPr algn="ctr" rtl="1">
              <a:lnSpc>
                <a:spcPct val="165000"/>
              </a:lnSpc>
              <a:spcAft>
                <a:spcPts val="600"/>
              </a:spcAft>
            </a:pPr>
            <a:r>
              <a:rPr sz="2200" b="1" i="0">
                <a:solidFill>
                  <a:srgbClr val="452B40"/>
                </a:solidFill>
                <a:latin typeface="Tahoma"/>
                <a:cs typeface="Tahoma"/>
              </a:rPr>
              <a:t>واسعةٌ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103120" y="4773168"/>
            <a:ext cx="7772400" cy="1051560"/>
          </a:xfrm>
          <a:prstGeom prst="roundRect">
            <a:avLst>
              <a:gd name="adj" fmla="val 10000"/>
            </a:avLst>
          </a:prstGeom>
          <a:solidFill>
            <a:srgbClr val="EC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331720" y="4901184"/>
            <a:ext cx="731520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0000"/>
              </a:lnSpc>
              <a:spcAft>
                <a:spcPts val="600"/>
              </a:spcAft>
            </a:pPr>
            <a:r>
              <a:rPr sz="1620" b="1" i="0">
                <a:solidFill>
                  <a:srgbClr val="5B4583"/>
                </a:solidFill>
                <a:latin typeface="Tahoma"/>
                <a:cs typeface="Tahoma"/>
              </a:rPr>
              <a:t>قد يكون مفردًا أو مثنى أو جمعًا: «الطالبان مجتهدان»، «الطلابُ مجتهدون».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03120" y="5989320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سُمّي مفردًا لأنه ليس جملة، لا لأنه يدل على واحد.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635508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أنواع الخبر  ·  الصف السادس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07040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7 / 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651760" y="420624"/>
            <a:ext cx="88696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D97495"/>
                </a:solidFill>
                <a:latin typeface="Tahoma"/>
                <a:cs typeface="Tahoma"/>
              </a:rPr>
              <a:t>النوع الثاني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51760" y="768096"/>
            <a:ext cx="88696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3000" b="1" i="0">
                <a:solidFill>
                  <a:srgbClr val="452B40"/>
                </a:solidFill>
                <a:latin typeface="Tahoma"/>
                <a:cs typeface="Tahoma"/>
              </a:rPr>
              <a:t>خبر الجملة: اسمية وفعلية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27080" y="1481328"/>
            <a:ext cx="603504" cy="54864"/>
          </a:xfrm>
          <a:prstGeom prst="roundRect">
            <a:avLst>
              <a:gd name="adj" fmla="val 50000"/>
            </a:avLst>
          </a:prstGeom>
          <a:solidFill>
            <a:srgbClr val="D974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457200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320" b="1" i="0">
                <a:solidFill>
                  <a:srgbClr val="E9D3DD"/>
                </a:solidFill>
                <a:latin typeface="Tahoma"/>
                <a:cs typeface="Tahoma"/>
              </a:rPr>
              <a:t>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03720" y="1755648"/>
            <a:ext cx="466344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903720" y="1755648"/>
            <a:ext cx="4663440" cy="146304"/>
          </a:xfrm>
          <a:prstGeom prst="roundRect">
            <a:avLst>
              <a:gd name="adj" fmla="val 50000"/>
            </a:avLst>
          </a:prstGeom>
          <a:solidFill>
            <a:srgbClr val="F7E4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23759" y="2029968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670" b="1" i="0">
                <a:solidFill>
                  <a:srgbClr val="B45374"/>
                </a:solidFill>
                <a:latin typeface="Tahoma"/>
                <a:cs typeface="Tahoma"/>
              </a:rPr>
              <a:t>جملة اسمية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23759" y="2560320"/>
            <a:ext cx="4023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320" b="1" i="0">
                <a:solidFill>
                  <a:srgbClr val="452B40"/>
                </a:solidFill>
                <a:latin typeface="Tahoma"/>
                <a:cs typeface="Tahoma"/>
              </a:rPr>
              <a:t>الطالبُ أخلاقُهُ حسنةٌ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759" y="3182112"/>
            <a:ext cx="402336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sz="1510" b="0" i="0">
                <a:solidFill>
                  <a:srgbClr val="846779"/>
                </a:solidFill>
                <a:latin typeface="Tahoma"/>
                <a:cs typeface="Tahoma"/>
              </a:rPr>
              <a:t>أخلاقُ: مبتدأ ثانٍ · حسنةٌ: خبره</a:t>
            </a:r>
          </a:p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sz="1510" b="0" i="0">
                <a:solidFill>
                  <a:srgbClr val="846779"/>
                </a:solidFill>
                <a:latin typeface="Tahoma"/>
                <a:cs typeface="Tahoma"/>
              </a:rPr>
              <a:t>الرابط: الهاء في «أخلاقُهُ».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223759" y="4315968"/>
            <a:ext cx="2011680" cy="475488"/>
          </a:xfrm>
          <a:prstGeom prst="roundRect">
            <a:avLst>
              <a:gd name="adj" fmla="val 40000"/>
            </a:avLst>
          </a:prstGeom>
          <a:solidFill>
            <a:srgbClr val="F7E4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23759" y="4389120"/>
            <a:ext cx="201168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390" b="1" i="0">
                <a:solidFill>
                  <a:srgbClr val="B45374"/>
                </a:solidFill>
                <a:latin typeface="Tahoma"/>
                <a:cs typeface="Tahoma"/>
              </a:rPr>
              <a:t>في محل رفع خبر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94560" y="1755648"/>
            <a:ext cx="466344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2194560" y="1755648"/>
            <a:ext cx="4663440" cy="146304"/>
          </a:xfrm>
          <a:prstGeom prst="roundRect">
            <a:avLst>
              <a:gd name="adj" fmla="val 50000"/>
            </a:avLst>
          </a:prstGeom>
          <a:solidFill>
            <a:srgbClr val="E3F2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514600" y="2029968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670" b="1" i="0">
                <a:solidFill>
                  <a:srgbClr val="5FA88B"/>
                </a:solidFill>
                <a:latin typeface="Tahoma"/>
                <a:cs typeface="Tahoma"/>
              </a:rPr>
              <a:t>جملة فعلية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14600" y="2560320"/>
            <a:ext cx="4023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320" b="1" i="0">
                <a:solidFill>
                  <a:srgbClr val="452B40"/>
                </a:solidFill>
                <a:latin typeface="Tahoma"/>
                <a:cs typeface="Tahoma"/>
              </a:rPr>
              <a:t>الطالبُ يقرأُ الدرسَ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14600" y="3182112"/>
            <a:ext cx="402336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sz="1510" b="0" i="0">
                <a:solidFill>
                  <a:srgbClr val="846779"/>
                </a:solidFill>
                <a:latin typeface="Tahoma"/>
                <a:cs typeface="Tahoma"/>
              </a:rPr>
              <a:t>يقرأُ: فعل مضارع · الدرسَ: مفعول به</a:t>
            </a:r>
          </a:p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sz="1510" b="0" i="0">
                <a:solidFill>
                  <a:srgbClr val="846779"/>
                </a:solidFill>
                <a:latin typeface="Tahoma"/>
                <a:cs typeface="Tahoma"/>
              </a:rPr>
              <a:t>الرابط: ضمير مستتر تقديره «هو».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514600" y="4315968"/>
            <a:ext cx="2011680" cy="475488"/>
          </a:xfrm>
          <a:prstGeom prst="roundRect">
            <a:avLst>
              <a:gd name="adj" fmla="val 40000"/>
            </a:avLst>
          </a:prstGeom>
          <a:solidFill>
            <a:srgbClr val="E3F2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514600" y="4389120"/>
            <a:ext cx="201168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390" b="1" i="0">
                <a:solidFill>
                  <a:srgbClr val="5FA88B"/>
                </a:solidFill>
                <a:latin typeface="Tahoma"/>
                <a:cs typeface="Tahoma"/>
              </a:rPr>
              <a:t>في محل رفع خبر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194560" y="5212080"/>
            <a:ext cx="9372600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11430000" y="5212080"/>
            <a:ext cx="137160" cy="868680"/>
          </a:xfrm>
          <a:prstGeom prst="roundRect">
            <a:avLst>
              <a:gd name="adj" fmla="val 50000"/>
            </a:avLst>
          </a:prstGeom>
          <a:solidFill>
            <a:srgbClr val="C28F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468880" y="5349240"/>
            <a:ext cx="877824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452B40"/>
                </a:solidFill>
                <a:latin typeface="Tahoma"/>
                <a:cs typeface="Tahoma"/>
              </a:rPr>
              <a:t>شرط: لابدّ من رابطٍ يعود على المبتدأ، وإلا صارت الجملة أجنبية لا تُخبر عنه.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" y="635508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أنواع الخبر  ·  الصف السادس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07040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8 / 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651760" y="420624"/>
            <a:ext cx="88696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D97495"/>
                </a:solidFill>
                <a:latin typeface="Tahoma"/>
                <a:cs typeface="Tahoma"/>
              </a:rPr>
              <a:t>النوع الثالث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51760" y="768096"/>
            <a:ext cx="88696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3000" b="1" i="0">
                <a:solidFill>
                  <a:srgbClr val="452B40"/>
                </a:solidFill>
                <a:latin typeface="Tahoma"/>
                <a:cs typeface="Tahoma"/>
              </a:rPr>
              <a:t>شبه الجملة: جار ومجرور وظرف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27080" y="1481328"/>
            <a:ext cx="603504" cy="54864"/>
          </a:xfrm>
          <a:prstGeom prst="roundRect">
            <a:avLst>
              <a:gd name="adj" fmla="val 50000"/>
            </a:avLst>
          </a:prstGeom>
          <a:solidFill>
            <a:srgbClr val="D974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457200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320" b="1" i="0">
                <a:solidFill>
                  <a:srgbClr val="E9D3DD"/>
                </a:solidFill>
                <a:latin typeface="Tahoma"/>
                <a:cs typeface="Tahoma"/>
              </a:rPr>
              <a:t>٧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83879" y="1755648"/>
            <a:ext cx="3429000" cy="3017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183879" y="1755648"/>
            <a:ext cx="3429000" cy="146304"/>
          </a:xfrm>
          <a:prstGeom prst="roundRect">
            <a:avLst>
              <a:gd name="adj" fmla="val 50000"/>
            </a:avLst>
          </a:prstGeom>
          <a:solidFill>
            <a:srgbClr val="F7E4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39911" y="2011680"/>
            <a:ext cx="2926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320" b="1" i="0">
                <a:solidFill>
                  <a:srgbClr val="B45374"/>
                </a:solidFill>
                <a:latin typeface="Tahoma"/>
                <a:cs typeface="Tahoma"/>
              </a:rPr>
              <a:t>جار ومجرور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39911" y="2542032"/>
            <a:ext cx="292608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0000"/>
              </a:lnSpc>
              <a:spcAft>
                <a:spcPts val="600"/>
              </a:spcAft>
            </a:pPr>
            <a:r>
              <a:rPr sz="2200" b="1" i="0">
                <a:solidFill>
                  <a:srgbClr val="452B40"/>
                </a:solidFill>
                <a:latin typeface="Tahoma"/>
                <a:cs typeface="Tahoma"/>
              </a:rPr>
              <a:t>الكتابُ في الحقيبةِ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39911" y="3401568"/>
            <a:ext cx="29260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  <a:spcAft>
                <a:spcPts val="600"/>
              </a:spcAft>
            </a:pPr>
            <a:r>
              <a:rPr sz="1510" b="0" i="0">
                <a:solidFill>
                  <a:srgbClr val="846779"/>
                </a:solidFill>
                <a:latin typeface="Tahoma"/>
                <a:cs typeface="Tahoma"/>
              </a:rPr>
              <a:t>«في» حرف جر، «الحقيبةِ» اسم مجرور.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439911" y="4160520"/>
            <a:ext cx="1828800" cy="438912"/>
          </a:xfrm>
          <a:prstGeom prst="roundRect">
            <a:avLst>
              <a:gd name="adj" fmla="val 40000"/>
            </a:avLst>
          </a:prstGeom>
          <a:solidFill>
            <a:srgbClr val="F7E4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39911" y="4224528"/>
            <a:ext cx="18288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280" b="1" i="0">
                <a:solidFill>
                  <a:srgbClr val="B45374"/>
                </a:solidFill>
                <a:latin typeface="Tahoma"/>
                <a:cs typeface="Tahoma"/>
              </a:rPr>
              <a:t>خبر شبه جملة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1755648"/>
            <a:ext cx="3429000" cy="3017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434840" y="1755648"/>
            <a:ext cx="3429000" cy="146304"/>
          </a:xfrm>
          <a:prstGeom prst="roundRect">
            <a:avLst>
              <a:gd name="adj" fmla="val 50000"/>
            </a:avLst>
          </a:prstGeom>
          <a:solidFill>
            <a:srgbClr val="EC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90872" y="2011680"/>
            <a:ext cx="2926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320" b="1" i="0">
                <a:solidFill>
                  <a:srgbClr val="9B82C9"/>
                </a:solidFill>
                <a:latin typeface="Tahoma"/>
                <a:cs typeface="Tahoma"/>
              </a:rPr>
              <a:t>ظرف مكان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90872" y="2542032"/>
            <a:ext cx="292608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0000"/>
              </a:lnSpc>
              <a:spcAft>
                <a:spcPts val="600"/>
              </a:spcAft>
            </a:pPr>
            <a:r>
              <a:rPr sz="2200" b="1" i="0">
                <a:solidFill>
                  <a:srgbClr val="452B40"/>
                </a:solidFill>
                <a:latin typeface="Tahoma"/>
                <a:cs typeface="Tahoma"/>
              </a:rPr>
              <a:t>العصفورُ فوقَ الغصنِ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3401568"/>
            <a:ext cx="29260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  <a:spcAft>
                <a:spcPts val="600"/>
              </a:spcAft>
            </a:pPr>
            <a:r>
              <a:rPr sz="1510" b="0" i="0">
                <a:solidFill>
                  <a:srgbClr val="846779"/>
                </a:solidFill>
                <a:latin typeface="Tahoma"/>
                <a:cs typeface="Tahoma"/>
              </a:rPr>
              <a:t>«فوقَ» ظرف مكان منصوب.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90872" y="4160520"/>
            <a:ext cx="1828800" cy="438912"/>
          </a:xfrm>
          <a:prstGeom prst="roundRect">
            <a:avLst>
              <a:gd name="adj" fmla="val 40000"/>
            </a:avLst>
          </a:prstGeom>
          <a:solidFill>
            <a:srgbClr val="EC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90872" y="4224528"/>
            <a:ext cx="18288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280" b="1" i="0">
                <a:solidFill>
                  <a:srgbClr val="9B82C9"/>
                </a:solidFill>
                <a:latin typeface="Tahoma"/>
                <a:cs typeface="Tahoma"/>
              </a:rPr>
              <a:t>خبر شبه جملة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1755648"/>
            <a:ext cx="3429000" cy="3017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85800" y="1755648"/>
            <a:ext cx="3429000" cy="146304"/>
          </a:xfrm>
          <a:prstGeom prst="roundRect">
            <a:avLst>
              <a:gd name="adj" fmla="val 50000"/>
            </a:avLst>
          </a:prstGeom>
          <a:solidFill>
            <a:srgbClr val="E3F2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41832" y="2011680"/>
            <a:ext cx="2926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320" b="1" i="0">
                <a:solidFill>
                  <a:srgbClr val="5FA88B"/>
                </a:solidFill>
                <a:latin typeface="Tahoma"/>
                <a:cs typeface="Tahoma"/>
              </a:rPr>
              <a:t>ظرف زمان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" y="2542032"/>
            <a:ext cx="292608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0000"/>
              </a:lnSpc>
              <a:spcAft>
                <a:spcPts val="600"/>
              </a:spcAft>
            </a:pPr>
            <a:r>
              <a:rPr sz="2200" b="1" i="0">
                <a:solidFill>
                  <a:srgbClr val="452B40"/>
                </a:solidFill>
                <a:latin typeface="Tahoma"/>
                <a:cs typeface="Tahoma"/>
              </a:rPr>
              <a:t>السفرُ صباحًا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1832" y="3401568"/>
            <a:ext cx="29260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  <a:spcAft>
                <a:spcPts val="600"/>
              </a:spcAft>
            </a:pPr>
            <a:r>
              <a:rPr sz="1510" b="0" i="0">
                <a:solidFill>
                  <a:srgbClr val="846779"/>
                </a:solidFill>
                <a:latin typeface="Tahoma"/>
                <a:cs typeface="Tahoma"/>
              </a:rPr>
              <a:t>«صباحًا» ظرف زمان منصوب.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41832" y="4160520"/>
            <a:ext cx="1828800" cy="438912"/>
          </a:xfrm>
          <a:prstGeom prst="roundRect">
            <a:avLst>
              <a:gd name="adj" fmla="val 40000"/>
            </a:avLst>
          </a:prstGeom>
          <a:solidFill>
            <a:srgbClr val="E3F2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41832" y="4224528"/>
            <a:ext cx="18288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280" b="1" i="0">
                <a:solidFill>
                  <a:srgbClr val="5FA88B"/>
                </a:solidFill>
                <a:latin typeface="Tahoma"/>
                <a:cs typeface="Tahoma"/>
              </a:rPr>
              <a:t>خبر شبه جملة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85800" y="4983480"/>
            <a:ext cx="10424160" cy="868680"/>
          </a:xfrm>
          <a:prstGeom prst="roundRect">
            <a:avLst>
              <a:gd name="adj" fmla="val 12000"/>
            </a:avLst>
          </a:prstGeom>
          <a:solidFill>
            <a:srgbClr val="FDF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14400" y="5120640"/>
            <a:ext cx="99669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8A6320"/>
                </a:solidFill>
                <a:latin typeface="Tahoma"/>
                <a:cs typeface="Tahoma"/>
              </a:rPr>
              <a:t>شبه الجملة لا يكون خبرًا إلا إذا تعلّق بمحذوفٍ تقديره «كائنٌ» أو «مستقرٌّ».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8" y="635508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أنواع الخبر  ·  الصف السادس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07040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9 / 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651760" y="420624"/>
            <a:ext cx="88696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D97495"/>
                </a:solidFill>
                <a:latin typeface="Tahoma"/>
                <a:cs typeface="Tahoma"/>
              </a:rPr>
              <a:t>مقارنة سريعة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51760" y="768096"/>
            <a:ext cx="88696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3000" b="1" i="0">
                <a:solidFill>
                  <a:srgbClr val="452B40"/>
                </a:solidFill>
                <a:latin typeface="Tahoma"/>
                <a:cs typeface="Tahoma"/>
              </a:rPr>
              <a:t>كيف أُميّز بين الأنواع؟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27080" y="1481328"/>
            <a:ext cx="603504" cy="54864"/>
          </a:xfrm>
          <a:prstGeom prst="roundRect">
            <a:avLst>
              <a:gd name="adj" fmla="val 50000"/>
            </a:avLst>
          </a:prstGeom>
          <a:solidFill>
            <a:srgbClr val="D974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457200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320" b="1" i="0">
                <a:solidFill>
                  <a:srgbClr val="E9D3DD"/>
                </a:solidFill>
                <a:latin typeface="Tahoma"/>
                <a:cs typeface="Tahoma"/>
              </a:rPr>
              <a:t>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0" y="1627632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390" b="1" i="0">
                <a:solidFill>
                  <a:srgbClr val="D97495"/>
                </a:solidFill>
                <a:latin typeface="Tahoma"/>
                <a:cs typeface="Tahoma"/>
              </a:rPr>
              <a:t>النوع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60520" y="1627632"/>
            <a:ext cx="3840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390" b="1" i="0">
                <a:solidFill>
                  <a:srgbClr val="D97495"/>
                </a:solidFill>
                <a:latin typeface="Tahoma"/>
                <a:cs typeface="Tahoma"/>
              </a:rPr>
              <a:t>المثال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1627632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390" b="1" i="0">
                <a:solidFill>
                  <a:srgbClr val="D97495"/>
                </a:solidFill>
                <a:latin typeface="Tahoma"/>
                <a:cs typeface="Tahoma"/>
              </a:rPr>
              <a:t>كيف أعرِفه؟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05840" y="1975104"/>
            <a:ext cx="10149840" cy="685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138160" y="1975104"/>
            <a:ext cx="3017520" cy="685800"/>
          </a:xfrm>
          <a:prstGeom prst="roundRect">
            <a:avLst>
              <a:gd name="adj" fmla="val 12000"/>
            </a:avLst>
          </a:prstGeom>
          <a:solidFill>
            <a:srgbClr val="F7E4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138160" y="2148840"/>
            <a:ext cx="30175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B45374"/>
                </a:solidFill>
                <a:latin typeface="Tahoma"/>
                <a:cs typeface="Tahoma"/>
              </a:rPr>
              <a:t>المفرد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60520" y="2148840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739" b="1" i="0">
                <a:solidFill>
                  <a:srgbClr val="452B40"/>
                </a:solidFill>
                <a:latin typeface="Tahoma"/>
                <a:cs typeface="Tahoma"/>
              </a:rPr>
              <a:t>العلمُ نورٌ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2020824"/>
            <a:ext cx="2971800" cy="5943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25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كلمة واحدة، ليست جملة ولا شبه جملة.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05840" y="2752344"/>
            <a:ext cx="10149840" cy="685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138160" y="2752344"/>
            <a:ext cx="3017520" cy="685800"/>
          </a:xfrm>
          <a:prstGeom prst="roundRect">
            <a:avLst>
              <a:gd name="adj" fmla="val 12000"/>
            </a:avLst>
          </a:prstGeom>
          <a:solidFill>
            <a:srgbClr val="EC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60" y="2926080"/>
            <a:ext cx="30175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9B82C9"/>
                </a:solidFill>
                <a:latin typeface="Tahoma"/>
                <a:cs typeface="Tahoma"/>
              </a:rPr>
              <a:t>جملة اسمية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60520" y="2926080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739" b="1" i="0">
                <a:solidFill>
                  <a:srgbClr val="452B40"/>
                </a:solidFill>
                <a:latin typeface="Tahoma"/>
                <a:cs typeface="Tahoma"/>
              </a:rPr>
              <a:t>الطالبُ أخلاقُهُ حسنةٌ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2798064"/>
            <a:ext cx="2971800" cy="5943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25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تبدأ باسم، ولها رابط يعود على المبتدأ.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5840" y="3529584"/>
            <a:ext cx="10149840" cy="685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138160" y="3529584"/>
            <a:ext cx="3017520" cy="685800"/>
          </a:xfrm>
          <a:prstGeom prst="roundRect">
            <a:avLst>
              <a:gd name="adj" fmla="val 12000"/>
            </a:avLst>
          </a:prstGeom>
          <a:solidFill>
            <a:srgbClr val="EC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38160" y="3703320"/>
            <a:ext cx="30175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9B82C9"/>
                </a:solidFill>
                <a:latin typeface="Tahoma"/>
                <a:cs typeface="Tahoma"/>
              </a:rPr>
              <a:t>جملة فعلية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60520" y="3703320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739" b="1" i="0">
                <a:solidFill>
                  <a:srgbClr val="452B40"/>
                </a:solidFill>
                <a:latin typeface="Tahoma"/>
                <a:cs typeface="Tahoma"/>
              </a:rPr>
              <a:t>الطائرُ يُغرّدُ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3575304"/>
            <a:ext cx="2971800" cy="5943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25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تبدأ بفعل، وفاعلها ضمير يعود على المبتدأ.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05840" y="4306824"/>
            <a:ext cx="10149840" cy="685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138160" y="4306824"/>
            <a:ext cx="3017520" cy="685800"/>
          </a:xfrm>
          <a:prstGeom prst="roundRect">
            <a:avLst>
              <a:gd name="adj" fmla="val 12000"/>
            </a:avLst>
          </a:prstGeom>
          <a:solidFill>
            <a:srgbClr val="E3F2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38160" y="4480560"/>
            <a:ext cx="30175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5FA88B"/>
                </a:solidFill>
                <a:latin typeface="Tahoma"/>
                <a:cs typeface="Tahoma"/>
              </a:rPr>
              <a:t>جار ومجرور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60520" y="4480560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739" b="1" i="0">
                <a:solidFill>
                  <a:srgbClr val="452B40"/>
                </a:solidFill>
                <a:latin typeface="Tahoma"/>
                <a:cs typeface="Tahoma"/>
              </a:rPr>
              <a:t>القلمُ على المكتبِ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43000" y="4352544"/>
            <a:ext cx="2971800" cy="5943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25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تبدأ بحرف جر: في، على، عند، الباء…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840" y="5084064"/>
            <a:ext cx="10149840" cy="685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8138160" y="5084064"/>
            <a:ext cx="3017520" cy="685800"/>
          </a:xfrm>
          <a:prstGeom prst="roundRect">
            <a:avLst>
              <a:gd name="adj" fmla="val 12000"/>
            </a:avLst>
          </a:prstGeom>
          <a:solidFill>
            <a:srgbClr val="E3F2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138160" y="5257800"/>
            <a:ext cx="30175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5FA88B"/>
                </a:solidFill>
                <a:latin typeface="Tahoma"/>
                <a:cs typeface="Tahoma"/>
              </a:rPr>
              <a:t>ظرف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60520" y="5257800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739" b="1" i="0">
                <a:solidFill>
                  <a:srgbClr val="452B40"/>
                </a:solidFill>
                <a:latin typeface="Tahoma"/>
                <a:cs typeface="Tahoma"/>
              </a:rPr>
              <a:t>السفرُ صباحًا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43000" y="5129784"/>
            <a:ext cx="2971800" cy="5943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25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تبدأ بظرف مكان أو زمان منصوب.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05840" y="5989320"/>
            <a:ext cx="10149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390" b="1" i="0">
                <a:solidFill>
                  <a:srgbClr val="846779"/>
                </a:solidFill>
                <a:latin typeface="Tahoma"/>
                <a:cs typeface="Tahoma"/>
              </a:rPr>
              <a:t>السؤال المفتاح: هل الجواب كلمة؟ جملة؟ أم يبدأ بحرف جر أو ظرف؟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8368" y="635508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أنواع الخبر  ·  الصف السادس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07040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10 / 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651760" y="420624"/>
            <a:ext cx="88696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D97495"/>
                </a:solidFill>
                <a:latin typeface="Tahoma"/>
                <a:cs typeface="Tahoma"/>
              </a:rPr>
              <a:t>طريقة العمل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51760" y="768096"/>
            <a:ext cx="88696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3000" b="1" i="0">
                <a:solidFill>
                  <a:srgbClr val="452B40"/>
                </a:solidFill>
                <a:latin typeface="Tahoma"/>
                <a:cs typeface="Tahoma"/>
              </a:rPr>
              <a:t>أربع خطوات لإعراب الخبر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27080" y="1481328"/>
            <a:ext cx="603504" cy="54864"/>
          </a:xfrm>
          <a:prstGeom prst="roundRect">
            <a:avLst>
              <a:gd name="adj" fmla="val 50000"/>
            </a:avLst>
          </a:prstGeom>
          <a:solidFill>
            <a:srgbClr val="D974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457200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320" b="1" i="0">
                <a:solidFill>
                  <a:srgbClr val="E9D3DD"/>
                </a:solidFill>
                <a:latin typeface="Tahoma"/>
                <a:cs typeface="Tahoma"/>
              </a:rPr>
              <a:t>٩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829800" y="1965960"/>
            <a:ext cx="1371600" cy="45720"/>
          </a:xfrm>
          <a:prstGeom prst="roundRect">
            <a:avLst>
              <a:gd name="adj" fmla="val 50000"/>
            </a:avLst>
          </a:prstGeom>
          <a:solidFill>
            <a:srgbClr val="F0D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104120" y="1572768"/>
            <a:ext cx="868680" cy="868680"/>
          </a:xfrm>
          <a:prstGeom prst="ellipse">
            <a:avLst/>
          </a:prstGeom>
          <a:solidFill>
            <a:srgbClr val="FFFFFF"/>
          </a:solidFill>
          <a:ln w="15240">
            <a:solidFill>
              <a:srgbClr val="D9749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104120" y="1737360"/>
            <a:ext cx="86868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970" b="1" i="0">
                <a:solidFill>
                  <a:srgbClr val="D97495"/>
                </a:solidFill>
                <a:latin typeface="Tahoma"/>
                <a:cs typeface="Tahoma"/>
              </a:rPr>
              <a:t>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0" y="2743200"/>
            <a:ext cx="2606040" cy="22402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45168" y="2944368"/>
            <a:ext cx="21945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  <a:spcAft>
                <a:spcPts val="600"/>
              </a:spcAft>
            </a:pPr>
            <a:r>
              <a:rPr sz="1739" b="1" i="0">
                <a:solidFill>
                  <a:srgbClr val="452B40"/>
                </a:solidFill>
                <a:latin typeface="Tahoma"/>
                <a:cs typeface="Tahoma"/>
              </a:rPr>
              <a:t>أجد المبتدأ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45168" y="3794760"/>
            <a:ext cx="219456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40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من الذي نتحدّث عنه؟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949440" y="1965960"/>
            <a:ext cx="1371600" cy="45720"/>
          </a:xfrm>
          <a:prstGeom prst="roundRect">
            <a:avLst>
              <a:gd name="adj" fmla="val 50000"/>
            </a:avLst>
          </a:prstGeom>
          <a:solidFill>
            <a:srgbClr val="F0D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223759" y="1572768"/>
            <a:ext cx="868680" cy="868680"/>
          </a:xfrm>
          <a:prstGeom prst="ellipse">
            <a:avLst/>
          </a:prstGeom>
          <a:solidFill>
            <a:srgbClr val="FFFFFF"/>
          </a:solidFill>
          <a:ln w="15240">
            <a:solidFill>
              <a:srgbClr val="D9749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223759" y="1737360"/>
            <a:ext cx="86868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970" b="1" i="0">
                <a:solidFill>
                  <a:srgbClr val="D97495"/>
                </a:solidFill>
                <a:latin typeface="Tahoma"/>
                <a:cs typeface="Tahoma"/>
              </a:rPr>
              <a:t>٢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2743200"/>
            <a:ext cx="2606040" cy="22402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4807" y="2944368"/>
            <a:ext cx="21945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  <a:spcAft>
                <a:spcPts val="600"/>
              </a:spcAft>
            </a:pPr>
            <a:r>
              <a:rPr sz="1739" b="1" i="0">
                <a:solidFill>
                  <a:srgbClr val="452B40"/>
                </a:solidFill>
                <a:latin typeface="Tahoma"/>
                <a:cs typeface="Tahoma"/>
              </a:rPr>
              <a:t>أسأل: ماذا قيل عنه؟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4807" y="3794760"/>
            <a:ext cx="219456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40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الجواب هو الخبر.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069080" y="1965960"/>
            <a:ext cx="1371600" cy="45720"/>
          </a:xfrm>
          <a:prstGeom prst="roundRect">
            <a:avLst>
              <a:gd name="adj" fmla="val 50000"/>
            </a:avLst>
          </a:prstGeom>
          <a:solidFill>
            <a:srgbClr val="F0D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343400" y="1572768"/>
            <a:ext cx="868680" cy="868680"/>
          </a:xfrm>
          <a:prstGeom prst="ellipse">
            <a:avLst/>
          </a:prstGeom>
          <a:solidFill>
            <a:srgbClr val="FFFFFF"/>
          </a:solidFill>
          <a:ln w="15240">
            <a:solidFill>
              <a:srgbClr val="D9749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43400" y="1737360"/>
            <a:ext cx="86868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970" b="1" i="0">
                <a:solidFill>
                  <a:srgbClr val="D97495"/>
                </a:solidFill>
                <a:latin typeface="Tahoma"/>
                <a:cs typeface="Tahoma"/>
              </a:rPr>
              <a:t>٣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383280" y="2743200"/>
            <a:ext cx="2606040" cy="22402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84448" y="2944368"/>
            <a:ext cx="21945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  <a:spcAft>
                <a:spcPts val="600"/>
              </a:spcAft>
            </a:pPr>
            <a:r>
              <a:rPr sz="1739" b="1" i="0">
                <a:solidFill>
                  <a:srgbClr val="452B40"/>
                </a:solidFill>
                <a:latin typeface="Tahoma"/>
                <a:cs typeface="Tahoma"/>
              </a:rPr>
              <a:t>أنظر إلى شكل الجواب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84448" y="3794760"/>
            <a:ext cx="219456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40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كلمة / جملة / شبه جملة.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188720" y="1965960"/>
            <a:ext cx="1371600" cy="45720"/>
          </a:xfrm>
          <a:prstGeom prst="roundRect">
            <a:avLst>
              <a:gd name="adj" fmla="val 50000"/>
            </a:avLst>
          </a:prstGeom>
          <a:solidFill>
            <a:srgbClr val="F0D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463040" y="1572768"/>
            <a:ext cx="868680" cy="868680"/>
          </a:xfrm>
          <a:prstGeom prst="ellipse">
            <a:avLst/>
          </a:prstGeom>
          <a:solidFill>
            <a:srgbClr val="FFFFFF"/>
          </a:solidFill>
          <a:ln w="15240">
            <a:solidFill>
              <a:srgbClr val="D9749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63040" y="1737360"/>
            <a:ext cx="86868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970" b="1" i="0">
                <a:solidFill>
                  <a:srgbClr val="D97495"/>
                </a:solidFill>
                <a:latin typeface="Tahoma"/>
                <a:cs typeface="Tahoma"/>
              </a:rPr>
              <a:t>٤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02920" y="2743200"/>
            <a:ext cx="2606040" cy="224028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04088" y="2944368"/>
            <a:ext cx="219456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  <a:spcAft>
                <a:spcPts val="600"/>
              </a:spcAft>
            </a:pPr>
            <a:r>
              <a:rPr sz="1739" b="1" i="0">
                <a:solidFill>
                  <a:srgbClr val="452B40"/>
                </a:solidFill>
                <a:latin typeface="Tahoma"/>
                <a:cs typeface="Tahoma"/>
              </a:rPr>
              <a:t>أُعرب بثقة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4088" y="3794760"/>
            <a:ext cx="219456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40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خبر مرفوع، أو جملة/شبه جملة في محل رفع.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14400" y="5193792"/>
            <a:ext cx="10058400" cy="868680"/>
          </a:xfrm>
          <a:prstGeom prst="roundRect">
            <a:avLst>
              <a:gd name="adj" fmla="val 12000"/>
            </a:avLst>
          </a:prstGeom>
          <a:solidFill>
            <a:srgbClr val="E3F2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188720" y="5330952"/>
            <a:ext cx="95097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390" b="1" i="0">
                <a:solidFill>
                  <a:srgbClr val="2F6B55"/>
                </a:solidFill>
                <a:latin typeface="Tahoma"/>
                <a:cs typeface="Tahoma"/>
              </a:rPr>
              <a:t>مثال: «الطالبُ يقرأُ» ← المبتدأ: الطالبُ · الخبر: يقرأُ (جملة فعلية في محل رفع).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8368" y="635508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أنواع الخبر  ·  الصف السادس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607040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11 / 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651760" y="420624"/>
            <a:ext cx="88696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D97495"/>
                </a:solidFill>
                <a:latin typeface="Tahoma"/>
                <a:cs typeface="Tahoma"/>
              </a:rPr>
              <a:t>تنبيهات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51760" y="768096"/>
            <a:ext cx="88696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3000" b="1" i="0">
                <a:solidFill>
                  <a:srgbClr val="452B40"/>
                </a:solidFill>
                <a:latin typeface="Tahoma"/>
                <a:cs typeface="Tahoma"/>
              </a:rPr>
              <a:t>أخطاء شائعة نتجنّبها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27080" y="1481328"/>
            <a:ext cx="603504" cy="54864"/>
          </a:xfrm>
          <a:prstGeom prst="roundRect">
            <a:avLst>
              <a:gd name="adj" fmla="val 50000"/>
            </a:avLst>
          </a:prstGeom>
          <a:solidFill>
            <a:srgbClr val="D974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457200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320" b="1" i="0">
                <a:solidFill>
                  <a:srgbClr val="E9D3DD"/>
                </a:solidFill>
                <a:latin typeface="Tahoma"/>
                <a:cs typeface="Tahoma"/>
              </a:rPr>
              <a:t>١٠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325880" y="1755648"/>
            <a:ext cx="9692640" cy="93268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263640" y="1920240"/>
            <a:ext cx="32004" cy="603504"/>
          </a:xfrm>
          <a:prstGeom prst="roundRect">
            <a:avLst>
              <a:gd name="adj" fmla="val 50000"/>
            </a:avLst>
          </a:prstGeom>
          <a:solidFill>
            <a:srgbClr val="F0D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7960" y="1865376"/>
            <a:ext cx="420624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35000"/>
              </a:lnSpc>
              <a:spcAft>
                <a:spcPts val="600"/>
              </a:spcAft>
            </a:pPr>
            <a:r>
              <a:rPr sz="1510" b="0" i="0">
                <a:solidFill>
                  <a:srgbClr val="B07A8C"/>
                </a:solidFill>
                <a:latin typeface="Tahoma"/>
                <a:cs typeface="Tahoma"/>
              </a:rPr>
              <a:t>✕  نقول: «الطالبُ يقرأُ» جملة فعلية.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2768" y="1865376"/>
            <a:ext cx="448056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35000"/>
              </a:lnSpc>
              <a:spcAft>
                <a:spcPts val="600"/>
              </a:spcAft>
            </a:pPr>
            <a:r>
              <a:rPr sz="1510" b="1" i="0">
                <a:solidFill>
                  <a:srgbClr val="2F6B55"/>
                </a:solidFill>
                <a:latin typeface="Tahoma"/>
                <a:cs typeface="Tahoma"/>
              </a:rPr>
              <a:t>✓  الصواب: الجملة اسمية، وخبرها جملة فعلية.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25880" y="2852928"/>
            <a:ext cx="9692640" cy="93268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263640" y="3017520"/>
            <a:ext cx="32004" cy="603504"/>
          </a:xfrm>
          <a:prstGeom prst="roundRect">
            <a:avLst>
              <a:gd name="adj" fmla="val 50000"/>
            </a:avLst>
          </a:prstGeom>
          <a:solidFill>
            <a:srgbClr val="F0D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60" y="2962656"/>
            <a:ext cx="420624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35000"/>
              </a:lnSpc>
              <a:spcAft>
                <a:spcPts val="600"/>
              </a:spcAft>
            </a:pPr>
            <a:r>
              <a:rPr sz="1510" b="0" i="0">
                <a:solidFill>
                  <a:srgbClr val="B07A8C"/>
                </a:solidFill>
                <a:latin typeface="Tahoma"/>
                <a:cs typeface="Tahoma"/>
              </a:rPr>
              <a:t>✕  نقول عن «في الحقيبة» إنها ظرف.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2768" y="2962656"/>
            <a:ext cx="448056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35000"/>
              </a:lnSpc>
              <a:spcAft>
                <a:spcPts val="600"/>
              </a:spcAft>
            </a:pPr>
            <a:r>
              <a:rPr sz="1510" b="1" i="0">
                <a:solidFill>
                  <a:srgbClr val="2F6B55"/>
                </a:solidFill>
                <a:latin typeface="Tahoma"/>
                <a:cs typeface="Tahoma"/>
              </a:rPr>
              <a:t>✓  الصواب: جار ومجرور، وهو شبه جملة.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325880" y="3950208"/>
            <a:ext cx="9692640" cy="93268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263640" y="4114800"/>
            <a:ext cx="32004" cy="603504"/>
          </a:xfrm>
          <a:prstGeom prst="roundRect">
            <a:avLst>
              <a:gd name="adj" fmla="val 50000"/>
            </a:avLst>
          </a:prstGeom>
          <a:solidFill>
            <a:srgbClr val="F0D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37960" y="4059936"/>
            <a:ext cx="420624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35000"/>
              </a:lnSpc>
              <a:spcAft>
                <a:spcPts val="600"/>
              </a:spcAft>
            </a:pPr>
            <a:r>
              <a:rPr sz="1510" b="0" i="0">
                <a:solidFill>
                  <a:srgbClr val="B07A8C"/>
                </a:solidFill>
                <a:latin typeface="Tahoma"/>
                <a:cs typeface="Tahoma"/>
              </a:rPr>
              <a:t>✕  نقول: «فوقَ» حرف جر.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2768" y="4059936"/>
            <a:ext cx="448056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35000"/>
              </a:lnSpc>
              <a:spcAft>
                <a:spcPts val="600"/>
              </a:spcAft>
            </a:pPr>
            <a:r>
              <a:rPr sz="1510" b="1" i="0">
                <a:solidFill>
                  <a:srgbClr val="2F6B55"/>
                </a:solidFill>
                <a:latin typeface="Tahoma"/>
                <a:cs typeface="Tahoma"/>
              </a:rPr>
              <a:t>✓  الصواب: «فوقَ» ظرف مكان، و«على» حرف جر.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325880" y="5047488"/>
            <a:ext cx="9692640" cy="93268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63640" y="5212079"/>
            <a:ext cx="32004" cy="603504"/>
          </a:xfrm>
          <a:prstGeom prst="roundRect">
            <a:avLst>
              <a:gd name="adj" fmla="val 50000"/>
            </a:avLst>
          </a:prstGeom>
          <a:solidFill>
            <a:srgbClr val="F0D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60" y="5157216"/>
            <a:ext cx="420624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35000"/>
              </a:lnSpc>
              <a:spcAft>
                <a:spcPts val="600"/>
              </a:spcAft>
            </a:pPr>
            <a:r>
              <a:rPr sz="1510" b="0" i="0">
                <a:solidFill>
                  <a:srgbClr val="B07A8C"/>
                </a:solidFill>
                <a:latin typeface="Tahoma"/>
                <a:cs typeface="Tahoma"/>
              </a:rPr>
              <a:t>✕  ننسى الرابط في خبر الجملة.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72768" y="5157216"/>
            <a:ext cx="448056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 rtl="1">
              <a:lnSpc>
                <a:spcPct val="135000"/>
              </a:lnSpc>
              <a:spcAft>
                <a:spcPts val="600"/>
              </a:spcAft>
            </a:pPr>
            <a:r>
              <a:rPr sz="1510" b="1" i="0">
                <a:solidFill>
                  <a:srgbClr val="2F6B55"/>
                </a:solidFill>
                <a:latin typeface="Tahoma"/>
                <a:cs typeface="Tahoma"/>
              </a:rPr>
              <a:t>✓  الصواب: لابد من ضمير يعود على المبتدأ.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635508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أنواع الخبر  ·  الصف السادس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07040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12 / 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651760" y="420624"/>
            <a:ext cx="88696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D97495"/>
                </a:solidFill>
                <a:latin typeface="Tahoma"/>
                <a:cs typeface="Tahoma"/>
              </a:rPr>
              <a:t>تدريب 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51760" y="768096"/>
            <a:ext cx="88696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3000" b="1" i="0">
                <a:solidFill>
                  <a:srgbClr val="452B40"/>
                </a:solidFill>
                <a:latin typeface="Tahoma"/>
                <a:cs typeface="Tahoma"/>
              </a:rPr>
              <a:t>حدّدي نوع الخبر في كل جملة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27080" y="1481328"/>
            <a:ext cx="603504" cy="54864"/>
          </a:xfrm>
          <a:prstGeom prst="roundRect">
            <a:avLst>
              <a:gd name="adj" fmla="val 50000"/>
            </a:avLst>
          </a:prstGeom>
          <a:solidFill>
            <a:srgbClr val="D974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457200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320" b="1" i="0">
                <a:solidFill>
                  <a:srgbClr val="E9D3DD"/>
                </a:solidFill>
                <a:latin typeface="Tahoma"/>
                <a:cs typeface="Tahoma"/>
              </a:rPr>
              <a:t>١١</a:t>
            </a:r>
          </a:p>
        </p:txBody>
      </p:sp>
      <p:sp>
        <p:nvSpPr>
          <p:cNvPr id="6" name="Oval 5"/>
          <p:cNvSpPr/>
          <p:nvPr/>
        </p:nvSpPr>
        <p:spPr>
          <a:xfrm>
            <a:off x="-1371600" y="-1371600"/>
            <a:ext cx="4023360" cy="3291840"/>
          </a:xfrm>
          <a:prstGeom prst="ellipse">
            <a:avLst/>
          </a:prstGeom>
          <a:solidFill>
            <a:srgbClr val="E3F2EA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355080" y="1755648"/>
            <a:ext cx="4800600" cy="111556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355080" y="1755648"/>
            <a:ext cx="146304" cy="1115568"/>
          </a:xfrm>
          <a:prstGeom prst="roundRect">
            <a:avLst>
              <a:gd name="adj" fmla="val 50000"/>
            </a:avLst>
          </a:prstGeom>
          <a:solidFill>
            <a:srgbClr val="EC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02552" y="188366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D97495"/>
                </a:solidFill>
                <a:latin typeface="Tahoma"/>
                <a:cs typeface="Tahoma"/>
              </a:rPr>
              <a:t>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02552" y="2176272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090" b="1" i="0">
                <a:solidFill>
                  <a:srgbClr val="452B40"/>
                </a:solidFill>
                <a:latin typeface="Tahoma"/>
                <a:cs typeface="Tahoma"/>
              </a:rPr>
              <a:t>الطائرُ يُغرّدُ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02552" y="2596896"/>
            <a:ext cx="4114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النوع:  ..........................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34440" y="1755648"/>
            <a:ext cx="4800600" cy="111556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234440" y="1755648"/>
            <a:ext cx="146304" cy="1115568"/>
          </a:xfrm>
          <a:prstGeom prst="roundRect">
            <a:avLst>
              <a:gd name="adj" fmla="val 50000"/>
            </a:avLst>
          </a:prstGeom>
          <a:solidFill>
            <a:srgbClr val="F7E4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81912" y="188366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D97495"/>
                </a:solidFill>
                <a:latin typeface="Tahoma"/>
                <a:cs typeface="Tahoma"/>
              </a:rPr>
              <a:t>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81912" y="2176272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090" b="1" i="0">
                <a:solidFill>
                  <a:srgbClr val="452B40"/>
                </a:solidFill>
                <a:latin typeface="Tahoma"/>
                <a:cs typeface="Tahoma"/>
              </a:rPr>
              <a:t>القلمُ على المكتبِ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81912" y="2596896"/>
            <a:ext cx="4114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النوع:  ..........................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3054096"/>
            <a:ext cx="4800600" cy="111556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355080" y="3054096"/>
            <a:ext cx="146304" cy="1115568"/>
          </a:xfrm>
          <a:prstGeom prst="roundRect">
            <a:avLst>
              <a:gd name="adj" fmla="val 50000"/>
            </a:avLst>
          </a:prstGeom>
          <a:solidFill>
            <a:srgbClr val="E3F2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02552" y="3182112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D97495"/>
                </a:solidFill>
                <a:latin typeface="Tahoma"/>
                <a:cs typeface="Tahoma"/>
              </a:rPr>
              <a:t>٣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2552" y="3474720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090" b="1" i="0">
                <a:solidFill>
                  <a:srgbClr val="452B40"/>
                </a:solidFill>
                <a:latin typeface="Tahoma"/>
                <a:cs typeface="Tahoma"/>
              </a:rPr>
              <a:t>الفصولُ نظيفةٌ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02552" y="3895344"/>
            <a:ext cx="4114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النوع:  ..........................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3054096"/>
            <a:ext cx="4800600" cy="111556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1234440" y="3054096"/>
            <a:ext cx="146304" cy="1115568"/>
          </a:xfrm>
          <a:prstGeom prst="roundRect">
            <a:avLst>
              <a:gd name="adj" fmla="val 50000"/>
            </a:avLst>
          </a:prstGeom>
          <a:solidFill>
            <a:srgbClr val="FDF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81912" y="3182112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D97495"/>
                </a:solidFill>
                <a:latin typeface="Tahoma"/>
                <a:cs typeface="Tahoma"/>
              </a:rPr>
              <a:t>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81912" y="3474720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090" b="1" i="0">
                <a:solidFill>
                  <a:srgbClr val="452B40"/>
                </a:solidFill>
                <a:latin typeface="Tahoma"/>
                <a:cs typeface="Tahoma"/>
              </a:rPr>
              <a:t>الأمُّ قلبُها حنونٌ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81912" y="3895344"/>
            <a:ext cx="4114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النوع:  ..........................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55080" y="4352544"/>
            <a:ext cx="4800600" cy="111556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355080" y="4352544"/>
            <a:ext cx="146304" cy="1115568"/>
          </a:xfrm>
          <a:prstGeom prst="roundRect">
            <a:avLst>
              <a:gd name="adj" fmla="val 50000"/>
            </a:avLst>
          </a:prstGeom>
          <a:solidFill>
            <a:srgbClr val="FDF3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702552" y="4480559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D97495"/>
                </a:solidFill>
                <a:latin typeface="Tahoma"/>
                <a:cs typeface="Tahoma"/>
              </a:rPr>
              <a:t>٥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02552" y="4773168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090" b="1" i="0">
                <a:solidFill>
                  <a:srgbClr val="452B40"/>
                </a:solidFill>
                <a:latin typeface="Tahoma"/>
                <a:cs typeface="Tahoma"/>
              </a:rPr>
              <a:t>السفرُ صباحًا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02552" y="5193792"/>
            <a:ext cx="4114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النوع:  ..........................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234440" y="4352544"/>
            <a:ext cx="4800600" cy="111556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1234440" y="4352544"/>
            <a:ext cx="146304" cy="1115568"/>
          </a:xfrm>
          <a:prstGeom prst="roundRect">
            <a:avLst>
              <a:gd name="adj" fmla="val 50000"/>
            </a:avLst>
          </a:prstGeom>
          <a:solidFill>
            <a:srgbClr val="EC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581912" y="4480559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D97495"/>
                </a:solidFill>
                <a:latin typeface="Tahoma"/>
                <a:cs typeface="Tahoma"/>
              </a:rPr>
              <a:t>٦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81912" y="4773168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090" b="1" i="0">
                <a:solidFill>
                  <a:srgbClr val="452B40"/>
                </a:solidFill>
                <a:latin typeface="Tahoma"/>
                <a:cs typeface="Tahoma"/>
              </a:rPr>
              <a:t>العصفورُ فوقَ الغصنِ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81912" y="5193792"/>
            <a:ext cx="4114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النوع:  ..........................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325880" y="5852160"/>
            <a:ext cx="9418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390" b="1" i="0">
                <a:solidFill>
                  <a:srgbClr val="846779"/>
                </a:solidFill>
                <a:latin typeface="Tahoma"/>
                <a:cs typeface="Tahoma"/>
              </a:rPr>
              <a:t>اكتبي الإجابة في دفترك، ثم تحقّقي مع شريحة الخلاصة.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8368" y="635508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أنواع الخبر  ·  الصف السادس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607040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13 / 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651760" y="420624"/>
            <a:ext cx="88696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D97495"/>
                </a:solidFill>
                <a:latin typeface="Tahoma"/>
                <a:cs typeface="Tahoma"/>
              </a:rPr>
              <a:t>تدريب 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51760" y="768096"/>
            <a:ext cx="88696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3000" b="1" i="0">
                <a:solidFill>
                  <a:srgbClr val="452B40"/>
                </a:solidFill>
                <a:latin typeface="Tahoma"/>
                <a:cs typeface="Tahoma"/>
              </a:rPr>
              <a:t>إعرابٌ نموذجي خطوة بخطوة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27080" y="1481328"/>
            <a:ext cx="603504" cy="54864"/>
          </a:xfrm>
          <a:prstGeom prst="roundRect">
            <a:avLst>
              <a:gd name="adj" fmla="val 50000"/>
            </a:avLst>
          </a:prstGeom>
          <a:solidFill>
            <a:srgbClr val="D974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457200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320" b="1" i="0">
                <a:solidFill>
                  <a:srgbClr val="E9D3DD"/>
                </a:solidFill>
                <a:latin typeface="Tahoma"/>
                <a:cs typeface="Tahoma"/>
              </a:rPr>
              <a:t>١٢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65960" y="1755648"/>
            <a:ext cx="9052560" cy="1024128"/>
          </a:xfrm>
          <a:prstGeom prst="roundRect">
            <a:avLst>
              <a:gd name="adj" fmla="val 10000"/>
            </a:avLst>
          </a:prstGeom>
          <a:solidFill>
            <a:srgbClr val="EC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240280" y="1956816"/>
            <a:ext cx="850392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2800" b="1" i="0">
                <a:solidFill>
                  <a:srgbClr val="5B4583"/>
                </a:solidFill>
                <a:latin typeface="Tahoma"/>
                <a:cs typeface="Tahoma"/>
              </a:rPr>
              <a:t>الحديقةُ أزهارُها جميلةٌ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869680" y="2944368"/>
            <a:ext cx="2926080" cy="2377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869680" y="2944368"/>
            <a:ext cx="2926080" cy="128016"/>
          </a:xfrm>
          <a:prstGeom prst="roundRect">
            <a:avLst>
              <a:gd name="adj" fmla="val 50000"/>
            </a:avLst>
          </a:prstGeom>
          <a:solidFill>
            <a:srgbClr val="F7E4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098280" y="3163824"/>
            <a:ext cx="246888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390" b="1" i="0">
                <a:solidFill>
                  <a:srgbClr val="B45374"/>
                </a:solidFill>
                <a:latin typeface="Tahoma"/>
                <a:cs typeface="Tahoma"/>
              </a:rPr>
              <a:t>المبتدأ الأول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98280" y="3474720"/>
            <a:ext cx="2468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2200" b="1" i="0">
                <a:solidFill>
                  <a:srgbClr val="452B40"/>
                </a:solidFill>
                <a:latin typeface="Tahoma"/>
                <a:cs typeface="Tahoma"/>
              </a:rPr>
              <a:t>الحديقةُ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98280" y="4005072"/>
            <a:ext cx="246888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مرفوع، وعلامة رفعه الضمة.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4999" y="2944368"/>
            <a:ext cx="2926080" cy="2377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714999" y="2944368"/>
            <a:ext cx="2926080" cy="128016"/>
          </a:xfrm>
          <a:prstGeom prst="roundRect">
            <a:avLst>
              <a:gd name="adj" fmla="val 50000"/>
            </a:avLst>
          </a:prstGeom>
          <a:solidFill>
            <a:srgbClr val="EC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599" y="3163824"/>
            <a:ext cx="246888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390" b="1" i="0">
                <a:solidFill>
                  <a:srgbClr val="9B82C9"/>
                </a:solidFill>
                <a:latin typeface="Tahoma"/>
                <a:cs typeface="Tahoma"/>
              </a:rPr>
              <a:t>المبتدأ الثاني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599" y="3474720"/>
            <a:ext cx="2468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2200" b="1" i="0">
                <a:solidFill>
                  <a:srgbClr val="452B40"/>
                </a:solidFill>
                <a:latin typeface="Tahoma"/>
                <a:cs typeface="Tahoma"/>
              </a:rPr>
              <a:t>أزهارُها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599" y="4005072"/>
            <a:ext cx="246888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أزهارُ: مبتدأ ثانٍ · ها: رابط يعود</a:t>
            </a:r>
          </a:p>
          <a:p>
            <a:pPr algn="r" rtl="1">
              <a:lnSpc>
                <a:spcPct val="135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على الحديقة.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560319" y="2944368"/>
            <a:ext cx="2926080" cy="2377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560319" y="2944368"/>
            <a:ext cx="2926080" cy="128016"/>
          </a:xfrm>
          <a:prstGeom prst="roundRect">
            <a:avLst>
              <a:gd name="adj" fmla="val 50000"/>
            </a:avLst>
          </a:prstGeom>
          <a:solidFill>
            <a:srgbClr val="E3F2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788919" y="3163824"/>
            <a:ext cx="246888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390" b="1" i="0">
                <a:solidFill>
                  <a:srgbClr val="5FA88B"/>
                </a:solidFill>
                <a:latin typeface="Tahoma"/>
                <a:cs typeface="Tahoma"/>
              </a:rPr>
              <a:t>الخبر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88919" y="3474720"/>
            <a:ext cx="2468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2200" b="1" i="0">
                <a:solidFill>
                  <a:srgbClr val="452B40"/>
                </a:solidFill>
                <a:latin typeface="Tahoma"/>
                <a:cs typeface="Tahoma"/>
              </a:rPr>
              <a:t>جميلةٌ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88919" y="4005072"/>
            <a:ext cx="246888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خبر المبتدأ الثاني، والجملة</a:t>
            </a:r>
          </a:p>
          <a:p>
            <a:pPr algn="r" rtl="1">
              <a:lnSpc>
                <a:spcPct val="135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الاسمية في محل رفع خبر.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468112"/>
            <a:ext cx="9692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452B40"/>
                </a:solidFill>
                <a:latin typeface="Tahoma"/>
                <a:cs typeface="Tahoma"/>
              </a:rPr>
              <a:t>النتيجة: الخبر جملة اسمية (أزهارُها جميلةٌ) في محل رفع.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4440" y="5943600"/>
            <a:ext cx="9692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لاحظي: الرابط «ها» هو ما جعل الجملة صالحة لأن تكون خبرًا.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" y="635508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أنواع الخبر  ·  الصف السادس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07040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14 / 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651760" y="420624"/>
            <a:ext cx="88696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D97495"/>
                </a:solidFill>
                <a:latin typeface="Tahoma"/>
                <a:cs typeface="Tahoma"/>
              </a:rPr>
              <a:t>خلاصة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51760" y="768096"/>
            <a:ext cx="88696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3000" b="1" i="0">
                <a:solidFill>
                  <a:srgbClr val="452B40"/>
                </a:solidFill>
                <a:latin typeface="Tahoma"/>
                <a:cs typeface="Tahoma"/>
              </a:rPr>
              <a:t>خريطة الدرس في نظرة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27080" y="1481328"/>
            <a:ext cx="603504" cy="54864"/>
          </a:xfrm>
          <a:prstGeom prst="roundRect">
            <a:avLst>
              <a:gd name="adj" fmla="val 50000"/>
            </a:avLst>
          </a:prstGeom>
          <a:solidFill>
            <a:srgbClr val="D974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0" y="457200"/>
            <a:ext cx="548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2320" b="1" i="0">
                <a:solidFill>
                  <a:srgbClr val="E9D3DD"/>
                </a:solidFill>
                <a:latin typeface="Tahoma"/>
                <a:cs typeface="Tahoma"/>
              </a:rPr>
              <a:t>١٣</a:t>
            </a:r>
          </a:p>
        </p:txBody>
      </p:sp>
      <p:sp>
        <p:nvSpPr>
          <p:cNvPr id="6" name="Oval 5"/>
          <p:cNvSpPr/>
          <p:nvPr/>
        </p:nvSpPr>
        <p:spPr>
          <a:xfrm>
            <a:off x="8412480" y="-1280160"/>
            <a:ext cx="4023360" cy="3108960"/>
          </a:xfrm>
          <a:prstGeom prst="ellipse">
            <a:avLst/>
          </a:prstGeom>
          <a:solidFill>
            <a:srgbClr val="ECE5F7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840480" y="1700784"/>
            <a:ext cx="4754880" cy="9692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3840480" y="1700784"/>
            <a:ext cx="128016" cy="969264"/>
          </a:xfrm>
          <a:prstGeom prst="roundRect">
            <a:avLst>
              <a:gd name="adj" fmla="val 50000"/>
            </a:avLst>
          </a:prstGeom>
          <a:solidFill>
            <a:srgbClr val="F7E4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069080" y="1810512"/>
            <a:ext cx="1554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739" b="1" i="0">
                <a:solidFill>
                  <a:srgbClr val="B45374"/>
                </a:solidFill>
                <a:latin typeface="Tahoma"/>
                <a:cs typeface="Tahoma"/>
              </a:rPr>
              <a:t>المفرد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69080" y="2203704"/>
            <a:ext cx="1920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5000"/>
              </a:lnSpc>
              <a:spcAft>
                <a:spcPts val="600"/>
              </a:spcAft>
            </a:pPr>
            <a:r>
              <a:rPr sz="1160" b="0" i="0">
                <a:solidFill>
                  <a:srgbClr val="846779"/>
                </a:solidFill>
                <a:latin typeface="Tahoma"/>
                <a:cs typeface="Tahoma"/>
              </a:rPr>
              <a:t>مفرد · مثنى · جمع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06440" y="1993392"/>
            <a:ext cx="26060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452B40"/>
                </a:solidFill>
                <a:latin typeface="Tahoma"/>
                <a:cs typeface="Tahoma"/>
              </a:rPr>
              <a:t>العلمُ نورٌ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41080" y="2157984"/>
            <a:ext cx="777240" cy="32004"/>
          </a:xfrm>
          <a:prstGeom prst="roundRect">
            <a:avLst>
              <a:gd name="adj" fmla="val 50000"/>
            </a:avLst>
          </a:prstGeom>
          <a:solidFill>
            <a:srgbClr val="F0D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840480" y="2816352"/>
            <a:ext cx="4754880" cy="9692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840480" y="2816352"/>
            <a:ext cx="128016" cy="969264"/>
          </a:xfrm>
          <a:prstGeom prst="roundRect">
            <a:avLst>
              <a:gd name="adj" fmla="val 50000"/>
            </a:avLst>
          </a:prstGeom>
          <a:solidFill>
            <a:srgbClr val="EC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069080" y="2926080"/>
            <a:ext cx="1554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739" b="1" i="0">
                <a:solidFill>
                  <a:srgbClr val="9B82C9"/>
                </a:solidFill>
                <a:latin typeface="Tahoma"/>
                <a:cs typeface="Tahoma"/>
              </a:rPr>
              <a:t>الجملة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69080" y="3319272"/>
            <a:ext cx="1920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5000"/>
              </a:lnSpc>
              <a:spcAft>
                <a:spcPts val="600"/>
              </a:spcAft>
            </a:pPr>
            <a:r>
              <a:rPr sz="1160" b="0" i="0">
                <a:solidFill>
                  <a:srgbClr val="846779"/>
                </a:solidFill>
                <a:latin typeface="Tahoma"/>
                <a:cs typeface="Tahoma"/>
              </a:rPr>
              <a:t>اسمية · فعلية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06440" y="3108960"/>
            <a:ext cx="26060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452B40"/>
                </a:solidFill>
                <a:latin typeface="Tahoma"/>
                <a:cs typeface="Tahoma"/>
              </a:rPr>
              <a:t>الطالبُ يقرأُ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41080" y="3273552"/>
            <a:ext cx="777240" cy="32004"/>
          </a:xfrm>
          <a:prstGeom prst="roundRect">
            <a:avLst>
              <a:gd name="adj" fmla="val 50000"/>
            </a:avLst>
          </a:prstGeom>
          <a:solidFill>
            <a:srgbClr val="F0D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840480" y="3931920"/>
            <a:ext cx="4754880" cy="9692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3840480" y="3931920"/>
            <a:ext cx="128016" cy="969264"/>
          </a:xfrm>
          <a:prstGeom prst="roundRect">
            <a:avLst>
              <a:gd name="adj" fmla="val 50000"/>
            </a:avLst>
          </a:prstGeom>
          <a:solidFill>
            <a:srgbClr val="E3F2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069080" y="4041648"/>
            <a:ext cx="1554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739" b="1" i="0">
                <a:solidFill>
                  <a:srgbClr val="5FA88B"/>
                </a:solidFill>
                <a:latin typeface="Tahoma"/>
                <a:cs typeface="Tahoma"/>
              </a:rPr>
              <a:t>شبه الجملة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69080" y="4434840"/>
            <a:ext cx="1920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5000"/>
              </a:lnSpc>
              <a:spcAft>
                <a:spcPts val="600"/>
              </a:spcAft>
            </a:pPr>
            <a:r>
              <a:rPr sz="1160" b="0" i="0">
                <a:solidFill>
                  <a:srgbClr val="846779"/>
                </a:solidFill>
                <a:latin typeface="Tahoma"/>
                <a:cs typeface="Tahoma"/>
              </a:rPr>
              <a:t>جار ومجرور · ظرف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06440" y="4224528"/>
            <a:ext cx="26060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1620" b="1" i="0">
                <a:solidFill>
                  <a:srgbClr val="452B40"/>
                </a:solidFill>
                <a:latin typeface="Tahoma"/>
                <a:cs typeface="Tahoma"/>
              </a:rPr>
              <a:t>الكتابُ في الحقيبةِ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41080" y="4389120"/>
            <a:ext cx="777240" cy="32004"/>
          </a:xfrm>
          <a:prstGeom prst="roundRect">
            <a:avLst>
              <a:gd name="adj" fmla="val 50000"/>
            </a:avLst>
          </a:prstGeom>
          <a:solidFill>
            <a:srgbClr val="F0DF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372600" y="2395728"/>
            <a:ext cx="1920240" cy="1920240"/>
          </a:xfrm>
          <a:prstGeom prst="ellipse">
            <a:avLst/>
          </a:prstGeom>
          <a:solidFill>
            <a:srgbClr val="FFFFFF"/>
          </a:solidFill>
          <a:ln w="15240">
            <a:solidFill>
              <a:srgbClr val="D9749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582912" y="2606040"/>
            <a:ext cx="1499616" cy="1499616"/>
          </a:xfrm>
          <a:prstGeom prst="ellipse">
            <a:avLst/>
          </a:prstGeom>
          <a:solidFill>
            <a:srgbClr val="F7E4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82912" y="3054096"/>
            <a:ext cx="1499616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0000"/>
              </a:lnSpc>
              <a:spcAft>
                <a:spcPts val="600"/>
              </a:spcAft>
            </a:pPr>
            <a:r>
              <a:rPr sz="2780" b="1" i="0">
                <a:solidFill>
                  <a:srgbClr val="B45374"/>
                </a:solidFill>
                <a:latin typeface="Tahoma"/>
                <a:cs typeface="Tahoma"/>
              </a:rPr>
              <a:t>الخبر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05840" y="5074920"/>
            <a:ext cx="10058400" cy="1051560"/>
          </a:xfrm>
          <a:prstGeom prst="roundRect">
            <a:avLst>
              <a:gd name="adj" fmla="val 12000"/>
            </a:avLst>
          </a:prstGeom>
          <a:solidFill>
            <a:srgbClr val="E3F2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234440" y="5175504"/>
            <a:ext cx="96012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  <a:spcAft>
                <a:spcPts val="600"/>
              </a:spcAft>
            </a:pPr>
            <a:r>
              <a:rPr sz="1390" b="1" i="0">
                <a:solidFill>
                  <a:srgbClr val="2F6B55"/>
                </a:solidFill>
                <a:latin typeface="Tahoma"/>
                <a:cs typeface="Tahoma"/>
              </a:rPr>
              <a:t>أجوبة تدريب ١: ١) جملة فعلية  ٢) جار ومجرور  ٣) مفرد</a:t>
            </a:r>
          </a:p>
          <a:p>
            <a:pPr algn="r" rtl="1">
              <a:lnSpc>
                <a:spcPct val="135000"/>
              </a:lnSpc>
              <a:spcAft>
                <a:spcPts val="600"/>
              </a:spcAft>
            </a:pPr>
            <a:r>
              <a:rPr sz="1390" b="1" i="0">
                <a:solidFill>
                  <a:srgbClr val="2F6B55"/>
                </a:solidFill>
                <a:latin typeface="Tahoma"/>
                <a:cs typeface="Tahoma"/>
              </a:rPr>
              <a:t>٤) جملة اسمية  ٥) ظرف زمان  ٦) ظرف مكان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8368" y="6355080"/>
            <a:ext cx="5029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أنواع الخبر  ·  الصف السادس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07040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160" b="0" i="0">
                <a:solidFill>
                  <a:srgbClr val="A9919F"/>
                </a:solidFill>
                <a:latin typeface="Tahoma"/>
                <a:cs typeface="Tahoma"/>
              </a:rPr>
              <a:t>15 / 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0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657600"/>
            <a:ext cx="5852160" cy="4572000"/>
          </a:xfrm>
          <a:prstGeom prst="ellipse">
            <a:avLst/>
          </a:prstGeom>
          <a:solidFill>
            <a:srgbClr val="F9E7EE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595360" y="-1645920"/>
            <a:ext cx="4937760" cy="3840480"/>
          </a:xfrm>
          <a:prstGeom prst="ellipse">
            <a:avLst/>
          </a:prstGeom>
          <a:solidFill>
            <a:srgbClr val="ECE5F7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rt_pla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097280"/>
            <a:ext cx="4754880" cy="33284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32120" y="1234440"/>
            <a:ext cx="59436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5000" b="1" i="0">
                <a:solidFill>
                  <a:srgbClr val="B45374"/>
                </a:solidFill>
                <a:latin typeface="Tahoma"/>
                <a:cs typeface="Tahoma"/>
              </a:rPr>
              <a:t>أحسنتِ!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32120" y="2194560"/>
            <a:ext cx="585216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5000"/>
              </a:lnSpc>
              <a:spcAft>
                <a:spcPts val="600"/>
              </a:spcAft>
            </a:pPr>
            <a:r>
              <a:rPr sz="1970" b="0" i="0">
                <a:solidFill>
                  <a:srgbClr val="452B40"/>
                </a:solidFill>
                <a:latin typeface="Tahoma"/>
                <a:cs typeface="Tahoma"/>
              </a:rPr>
              <a:t>الآن تعرفين أشكال الخبر الخمسة،</a:t>
            </a:r>
          </a:p>
          <a:p>
            <a:pPr algn="r" rtl="1">
              <a:lnSpc>
                <a:spcPct val="155000"/>
              </a:lnSpc>
              <a:spcAft>
                <a:spcPts val="600"/>
              </a:spcAft>
            </a:pPr>
            <a:r>
              <a:rPr sz="1970" b="0" i="0">
                <a:solidFill>
                  <a:srgbClr val="452B40"/>
                </a:solidFill>
                <a:latin typeface="Tahoma"/>
                <a:cs typeface="Tahoma"/>
              </a:rPr>
              <a:t>وتستطيعين تمييزها بثقة.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40680" y="3401568"/>
            <a:ext cx="5669280" cy="182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0DF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15000" y="3566160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510" b="1" i="0">
                <a:solidFill>
                  <a:srgbClr val="D97495"/>
                </a:solidFill>
                <a:latin typeface="Tahoma"/>
                <a:cs typeface="Tahoma"/>
              </a:rPr>
              <a:t>واجب منزلي لطيف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0" y="3931920"/>
            <a:ext cx="51206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sz="1510" b="0" i="0">
                <a:solidFill>
                  <a:srgbClr val="846779"/>
                </a:solidFill>
                <a:latin typeface="Tahoma"/>
                <a:cs typeface="Tahoma"/>
              </a:rPr>
              <a:t>اكتبي خمس جمل من إنشائك: خبر مفرد، وجملة اسمية،</a:t>
            </a:r>
          </a:p>
          <a:p>
            <a:pPr algn="r" rtl="1">
              <a:lnSpc>
                <a:spcPct val="150000"/>
              </a:lnSpc>
              <a:spcAft>
                <a:spcPts val="600"/>
              </a:spcAft>
            </a:pPr>
            <a:r>
              <a:rPr sz="1510" b="0" i="0">
                <a:solidFill>
                  <a:srgbClr val="846779"/>
                </a:solidFill>
                <a:latin typeface="Tahoma"/>
                <a:cs typeface="Tahoma"/>
              </a:rPr>
              <a:t>وجملة فعلية، وجار ومجرور، وظرف — ثم أعربي الخبر.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32120" y="5413248"/>
            <a:ext cx="5760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280" b="0" i="0">
                <a:solidFill>
                  <a:srgbClr val="846779"/>
                </a:solidFill>
                <a:latin typeface="Tahoma"/>
                <a:cs typeface="Tahoma"/>
              </a:rPr>
              <a:t>اللغة العربية  ·  الصف السادس  ·  الفصل الدراسي الأول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943600"/>
            <a:ext cx="4389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  <a:spcAft>
                <a:spcPts val="600"/>
              </a:spcAft>
            </a:pPr>
            <a:r>
              <a:rPr sz="1390" b="1" i="0">
                <a:solidFill>
                  <a:srgbClr val="D97495"/>
                </a:solidFill>
                <a:latin typeface="Tahoma"/>
                <a:cs typeface="Tahoma"/>
              </a:rPr>
              <a:t>شكرًا لمتابعتكِ الدرس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أنواع الخبر — الصف السادس الأساسي</dc:title>
  <dc:subject>اللغة العربية · الفصل الدراسي الأول · المنهاج العماني</dc:subject>
  <dc:creator>درس تعليمي</dc:creator>
  <cp:keywords>أنواع الخبر, الخبر المفرد, الخبر الجملة, شبه الجملة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